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3" r:id="rId2"/>
    <p:sldId id="382" r:id="rId3"/>
    <p:sldId id="386" r:id="rId4"/>
    <p:sldId id="365" r:id="rId5"/>
    <p:sldId id="363" r:id="rId6"/>
    <p:sldId id="380" r:id="rId7"/>
    <p:sldId id="381" r:id="rId8"/>
    <p:sldId id="385" r:id="rId9"/>
    <p:sldId id="387" r:id="rId10"/>
    <p:sldId id="384" r:id="rId11"/>
    <p:sldId id="388" r:id="rId12"/>
    <p:sldId id="389" r:id="rId13"/>
    <p:sldId id="390" r:id="rId14"/>
    <p:sldId id="391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äyrynen Päivi" initials="VP" lastIdx="8" clrIdx="0"/>
  <p:cmAuthor id="1" name="Päivi Väyrynen" initials="PV" lastIdx="4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E3F72"/>
    <a:srgbClr val="078390"/>
    <a:srgbClr val="5191CD"/>
    <a:srgbClr val="D13800"/>
    <a:srgbClr val="2977A0"/>
    <a:srgbClr val="F2F2F2"/>
    <a:srgbClr val="840084"/>
    <a:srgbClr val="29A0C1"/>
    <a:srgbClr val="F3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54" autoAdjust="0"/>
  </p:normalViewPr>
  <p:slideViewPr>
    <p:cSldViewPr snapToGrid="0" snapToObjects="1">
      <p:cViewPr varScale="1">
        <p:scale>
          <a:sx n="80" d="100"/>
          <a:sy n="80" d="100"/>
        </p:scale>
        <p:origin x="136" y="44"/>
      </p:cViewPr>
      <p:guideLst>
        <p:guide orient="horz" pos="2160"/>
        <p:guide pos="3840"/>
        <p:guide orient="horz" pos="32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ECD750-9EA6-446B-93E7-6C071934DFD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360951C-6781-4D9E-B9B4-850C59CD07F3}">
      <dgm:prSet phldrT="[Teksti]"/>
      <dgm:spPr/>
      <dgm:t>
        <a:bodyPr/>
        <a:lstStyle/>
        <a:p>
          <a:r>
            <a:rPr lang="fi-FI" dirty="0"/>
            <a:t>THL</a:t>
          </a:r>
        </a:p>
      </dgm:t>
    </dgm:pt>
    <dgm:pt modelId="{5A020769-881A-438C-AC9D-233169935A0A}" type="parTrans" cxnId="{25CB7CF7-8627-4B56-BF10-C7ED7E5BA20C}">
      <dgm:prSet/>
      <dgm:spPr/>
      <dgm:t>
        <a:bodyPr/>
        <a:lstStyle/>
        <a:p>
          <a:endParaRPr lang="fi-FI"/>
        </a:p>
      </dgm:t>
    </dgm:pt>
    <dgm:pt modelId="{31B37484-3346-4CC3-8CA5-878A2B4136AF}" type="sibTrans" cxnId="{25CB7CF7-8627-4B56-BF10-C7ED7E5BA20C}">
      <dgm:prSet/>
      <dgm:spPr/>
      <dgm:t>
        <a:bodyPr/>
        <a:lstStyle/>
        <a:p>
          <a:endParaRPr lang="fi-FI"/>
        </a:p>
      </dgm:t>
    </dgm:pt>
    <dgm:pt modelId="{AF65832C-5D1D-4AAD-A0AF-096976190B44}">
      <dgm:prSet phldrT="[Teksti]"/>
      <dgm:spPr/>
      <dgm:t>
        <a:bodyPr/>
        <a:lstStyle/>
        <a:p>
          <a:r>
            <a:rPr lang="fi-FI" dirty="0"/>
            <a:t>Asiakaspalautteen kerääminen Suomessa: mittarit ja prosessit</a:t>
          </a:r>
        </a:p>
      </dgm:t>
    </dgm:pt>
    <dgm:pt modelId="{A76380FA-F2D6-4A22-975C-639161A5C1EC}" type="parTrans" cxnId="{ACDEC046-F565-42EE-B0B1-44A091C5B268}">
      <dgm:prSet/>
      <dgm:spPr/>
      <dgm:t>
        <a:bodyPr/>
        <a:lstStyle/>
        <a:p>
          <a:endParaRPr lang="fi-FI"/>
        </a:p>
      </dgm:t>
    </dgm:pt>
    <dgm:pt modelId="{0FC28030-7B17-4204-8D54-A14C60C7DDFD}" type="sibTrans" cxnId="{ACDEC046-F565-42EE-B0B1-44A091C5B268}">
      <dgm:prSet/>
      <dgm:spPr/>
      <dgm:t>
        <a:bodyPr/>
        <a:lstStyle/>
        <a:p>
          <a:endParaRPr lang="fi-FI"/>
        </a:p>
      </dgm:t>
    </dgm:pt>
    <dgm:pt modelId="{1B3BF736-6605-4D22-91E3-280821815A13}">
      <dgm:prSet phldrT="[Teksti]"/>
      <dgm:spPr/>
      <dgm:t>
        <a:bodyPr/>
        <a:lstStyle/>
        <a:p>
          <a:r>
            <a:rPr lang="fi-FI" dirty="0"/>
            <a:t>Asiakaspalautteen kerääminen kansainvälisesti: mittarit</a:t>
          </a:r>
        </a:p>
      </dgm:t>
    </dgm:pt>
    <dgm:pt modelId="{029EE19B-0E17-4821-80F1-F407CEF1732F}" type="parTrans" cxnId="{3FE66311-C32B-4816-B468-BAB8AB804308}">
      <dgm:prSet/>
      <dgm:spPr/>
      <dgm:t>
        <a:bodyPr/>
        <a:lstStyle/>
        <a:p>
          <a:endParaRPr lang="fi-FI"/>
        </a:p>
      </dgm:t>
    </dgm:pt>
    <dgm:pt modelId="{3FF61F7C-7B29-4D71-9147-7DA28FCE9CA4}" type="sibTrans" cxnId="{3FE66311-C32B-4816-B468-BAB8AB804308}">
      <dgm:prSet/>
      <dgm:spPr/>
      <dgm:t>
        <a:bodyPr/>
        <a:lstStyle/>
        <a:p>
          <a:endParaRPr lang="fi-FI"/>
        </a:p>
      </dgm:t>
    </dgm:pt>
    <dgm:pt modelId="{2747C3ED-BD2A-4584-8E96-52E71091A2C0}">
      <dgm:prSet phldrT="[Teksti]"/>
      <dgm:spPr/>
      <dgm:t>
        <a:bodyPr/>
        <a:lstStyle/>
        <a:p>
          <a:r>
            <a:rPr lang="fi-FI" dirty="0"/>
            <a:t>Työpajat</a:t>
          </a:r>
        </a:p>
      </dgm:t>
    </dgm:pt>
    <dgm:pt modelId="{1D46C4AD-08E2-4617-85EA-AAA9F73B7816}" type="parTrans" cxnId="{01E7F692-BC24-4E67-92B6-A1E3F688829E}">
      <dgm:prSet/>
      <dgm:spPr/>
      <dgm:t>
        <a:bodyPr/>
        <a:lstStyle/>
        <a:p>
          <a:endParaRPr lang="fi-FI"/>
        </a:p>
      </dgm:t>
    </dgm:pt>
    <dgm:pt modelId="{A5AAE4F3-5827-4C9B-992D-64F5279530AB}" type="sibTrans" cxnId="{01E7F692-BC24-4E67-92B6-A1E3F688829E}">
      <dgm:prSet/>
      <dgm:spPr/>
      <dgm:t>
        <a:bodyPr/>
        <a:lstStyle/>
        <a:p>
          <a:endParaRPr lang="fi-FI"/>
        </a:p>
      </dgm:t>
    </dgm:pt>
    <dgm:pt modelId="{489ED1C5-CA13-44D8-A3CD-194ACCE4703D}">
      <dgm:prSet phldrT="[Teksti]"/>
      <dgm:spPr/>
      <dgm:t>
        <a:bodyPr/>
        <a:lstStyle/>
        <a:p>
          <a:r>
            <a:rPr lang="fi-FI" dirty="0"/>
            <a:t>Mielenterveys- ja päihdepalveluissa työskenteleviä ammattilaisia sekä kokemusasiantuntijoita</a:t>
          </a:r>
        </a:p>
      </dgm:t>
    </dgm:pt>
    <dgm:pt modelId="{BFA9DF5B-0402-4CCF-8F16-B400A75708D4}" type="parTrans" cxnId="{A91FE67F-5C33-4743-8E6C-62D61B42A265}">
      <dgm:prSet/>
      <dgm:spPr/>
      <dgm:t>
        <a:bodyPr/>
        <a:lstStyle/>
        <a:p>
          <a:endParaRPr lang="fi-FI"/>
        </a:p>
      </dgm:t>
    </dgm:pt>
    <dgm:pt modelId="{D377C602-F09F-4B41-AF14-6F6BD3823952}" type="sibTrans" cxnId="{A91FE67F-5C33-4743-8E6C-62D61B42A265}">
      <dgm:prSet/>
      <dgm:spPr/>
      <dgm:t>
        <a:bodyPr/>
        <a:lstStyle/>
        <a:p>
          <a:endParaRPr lang="fi-FI"/>
        </a:p>
      </dgm:t>
    </dgm:pt>
    <dgm:pt modelId="{8D2323CD-A91D-4589-89AB-B1732BD16ABF}">
      <dgm:prSet phldrT="[Teksti]"/>
      <dgm:spPr/>
      <dgm:t>
        <a:bodyPr/>
        <a:lstStyle/>
        <a:p>
          <a:r>
            <a:rPr lang="fi-FI" dirty="0"/>
            <a:t>Yleinen toteuttamistapa </a:t>
          </a:r>
        </a:p>
      </dgm:t>
    </dgm:pt>
    <dgm:pt modelId="{09DBC6C7-F77B-4F24-8A98-C2379E5332A5}" type="parTrans" cxnId="{BF6876F4-AFBB-4F00-AFE6-1028D363F620}">
      <dgm:prSet/>
      <dgm:spPr/>
      <dgm:t>
        <a:bodyPr/>
        <a:lstStyle/>
        <a:p>
          <a:endParaRPr lang="fi-FI"/>
        </a:p>
      </dgm:t>
    </dgm:pt>
    <dgm:pt modelId="{E7EFA5FA-1DB5-4760-A872-4E05B7DC1E67}" type="sibTrans" cxnId="{BF6876F4-AFBB-4F00-AFE6-1028D363F620}">
      <dgm:prSet/>
      <dgm:spPr/>
      <dgm:t>
        <a:bodyPr/>
        <a:lstStyle/>
        <a:p>
          <a:endParaRPr lang="fi-FI"/>
        </a:p>
      </dgm:t>
    </dgm:pt>
    <dgm:pt modelId="{D65D76E7-A070-45AD-9B69-27E014468ACF}">
      <dgm:prSet phldrT="[Teksti]"/>
      <dgm:spPr/>
      <dgm:t>
        <a:bodyPr/>
        <a:lstStyle/>
        <a:p>
          <a:r>
            <a:rPr lang="fi-FI" dirty="0"/>
            <a:t>THL</a:t>
          </a:r>
        </a:p>
      </dgm:t>
    </dgm:pt>
    <dgm:pt modelId="{485146B8-B2E1-4E33-9832-F5008771AC65}" type="parTrans" cxnId="{CC801656-F71C-4B5B-9E01-95E21B2F0B4A}">
      <dgm:prSet/>
      <dgm:spPr/>
      <dgm:t>
        <a:bodyPr/>
        <a:lstStyle/>
        <a:p>
          <a:endParaRPr lang="fi-FI"/>
        </a:p>
      </dgm:t>
    </dgm:pt>
    <dgm:pt modelId="{9C1B89CE-8E67-48E2-888F-8D40312CA1B2}" type="sibTrans" cxnId="{CC801656-F71C-4B5B-9E01-95E21B2F0B4A}">
      <dgm:prSet/>
      <dgm:spPr/>
      <dgm:t>
        <a:bodyPr/>
        <a:lstStyle/>
        <a:p>
          <a:endParaRPr lang="fi-FI"/>
        </a:p>
      </dgm:t>
    </dgm:pt>
    <dgm:pt modelId="{702BB689-1E5C-4E8F-8200-BDF4593E38AE}">
      <dgm:prSet phldrT="[Teksti]"/>
      <dgm:spPr/>
      <dgm:t>
        <a:bodyPr/>
        <a:lstStyle/>
        <a:p>
          <a:r>
            <a:rPr lang="fi-FI" dirty="0"/>
            <a:t>Väittämien sanamuotojen ja lomakkeiden viimeistely </a:t>
          </a:r>
        </a:p>
      </dgm:t>
    </dgm:pt>
    <dgm:pt modelId="{EE3F7EDE-F23E-4F7D-983B-002098D50ADC}" type="parTrans" cxnId="{DF9C76D7-A3C3-4284-858C-20B565C21C82}">
      <dgm:prSet/>
      <dgm:spPr/>
      <dgm:t>
        <a:bodyPr/>
        <a:lstStyle/>
        <a:p>
          <a:endParaRPr lang="fi-FI"/>
        </a:p>
      </dgm:t>
    </dgm:pt>
    <dgm:pt modelId="{5F2DF644-8846-4BA6-AFB5-7F9D5E8E8044}" type="sibTrans" cxnId="{DF9C76D7-A3C3-4284-858C-20B565C21C82}">
      <dgm:prSet/>
      <dgm:spPr/>
      <dgm:t>
        <a:bodyPr/>
        <a:lstStyle/>
        <a:p>
          <a:endParaRPr lang="fi-FI"/>
        </a:p>
      </dgm:t>
    </dgm:pt>
    <dgm:pt modelId="{C85098CB-8A47-41C6-A834-7CFC58AED4C4}">
      <dgm:prSet phldrT="[Teksti]"/>
      <dgm:spPr/>
      <dgm:t>
        <a:bodyPr/>
        <a:lstStyle/>
        <a:p>
          <a:r>
            <a:rPr lang="fi-FI" dirty="0"/>
            <a:t>Yhteyshenkilöverkoston tiedottaminen ja tuki kyselyn toteuttamisen aikana</a:t>
          </a:r>
        </a:p>
      </dgm:t>
    </dgm:pt>
    <dgm:pt modelId="{52380577-3426-4AA8-A037-3A9447450A57}" type="parTrans" cxnId="{7C0D3C25-BA5E-4DD7-AEDF-CCE383A07432}">
      <dgm:prSet/>
      <dgm:spPr/>
      <dgm:t>
        <a:bodyPr/>
        <a:lstStyle/>
        <a:p>
          <a:endParaRPr lang="fi-FI"/>
        </a:p>
      </dgm:t>
    </dgm:pt>
    <dgm:pt modelId="{DA455AED-0A6C-4887-8107-1D96AB43CCC3}" type="sibTrans" cxnId="{7C0D3C25-BA5E-4DD7-AEDF-CCE383A07432}">
      <dgm:prSet/>
      <dgm:spPr/>
      <dgm:t>
        <a:bodyPr/>
        <a:lstStyle/>
        <a:p>
          <a:endParaRPr lang="fi-FI"/>
        </a:p>
      </dgm:t>
    </dgm:pt>
    <dgm:pt modelId="{5E73871D-5918-4E1A-B601-E5CA63335899}">
      <dgm:prSet phldrT="[Teksti]"/>
      <dgm:spPr/>
      <dgm:t>
        <a:bodyPr/>
        <a:lstStyle/>
        <a:p>
          <a:r>
            <a:rPr lang="fi-FI" dirty="0"/>
            <a:t>Tunnistettiin keskeisimmät teemat ja kerättiin tietoa käytetyistä väittämistä</a:t>
          </a:r>
        </a:p>
      </dgm:t>
    </dgm:pt>
    <dgm:pt modelId="{00870B7F-2FCB-4FC1-A08A-8539483CAE4D}" type="parTrans" cxnId="{668143E1-930E-41A8-AB1B-7646E234135F}">
      <dgm:prSet/>
      <dgm:spPr/>
      <dgm:t>
        <a:bodyPr/>
        <a:lstStyle/>
        <a:p>
          <a:endParaRPr lang="fi-FI"/>
        </a:p>
      </dgm:t>
    </dgm:pt>
    <dgm:pt modelId="{9FFEBAE5-5BA0-4565-8692-0E91344C4133}" type="sibTrans" cxnId="{668143E1-930E-41A8-AB1B-7646E234135F}">
      <dgm:prSet/>
      <dgm:spPr/>
      <dgm:t>
        <a:bodyPr/>
        <a:lstStyle/>
        <a:p>
          <a:endParaRPr lang="fi-FI"/>
        </a:p>
      </dgm:t>
    </dgm:pt>
    <dgm:pt modelId="{2087F2E7-B0D5-48B0-8011-A6506F3EE396}">
      <dgm:prSet phldrT="[Teksti]"/>
      <dgm:spPr/>
      <dgm:t>
        <a:bodyPr/>
        <a:lstStyle/>
        <a:p>
          <a:r>
            <a:rPr lang="fi-FI" dirty="0"/>
            <a:t>Keskeisimpien teemojen ja väittämien valinta</a:t>
          </a:r>
        </a:p>
      </dgm:t>
    </dgm:pt>
    <dgm:pt modelId="{8C70525A-0F57-4FE0-AB3F-0373FCA2F5F9}" type="parTrans" cxnId="{3C975380-6E14-4672-8688-FA2934936644}">
      <dgm:prSet/>
      <dgm:spPr/>
      <dgm:t>
        <a:bodyPr/>
        <a:lstStyle/>
        <a:p>
          <a:endParaRPr lang="fi-FI"/>
        </a:p>
      </dgm:t>
    </dgm:pt>
    <dgm:pt modelId="{8811802E-F0D6-4C71-8F1B-C640674E240A}" type="sibTrans" cxnId="{3C975380-6E14-4672-8688-FA2934936644}">
      <dgm:prSet/>
      <dgm:spPr/>
      <dgm:t>
        <a:bodyPr/>
        <a:lstStyle/>
        <a:p>
          <a:endParaRPr lang="fi-FI"/>
        </a:p>
      </dgm:t>
    </dgm:pt>
    <dgm:pt modelId="{3FC32B85-72AB-4B10-AFE2-3D71850B2570}" type="pres">
      <dgm:prSet presAssocID="{D9ECD750-9EA6-446B-93E7-6C071934DFD6}" presName="linearFlow" presStyleCnt="0">
        <dgm:presLayoutVars>
          <dgm:dir/>
          <dgm:animLvl val="lvl"/>
          <dgm:resizeHandles val="exact"/>
        </dgm:presLayoutVars>
      </dgm:prSet>
      <dgm:spPr/>
    </dgm:pt>
    <dgm:pt modelId="{EAB0946E-DC13-4AAC-B699-37E82EF1197C}" type="pres">
      <dgm:prSet presAssocID="{2360951C-6781-4D9E-B9B4-850C59CD07F3}" presName="composite" presStyleCnt="0"/>
      <dgm:spPr/>
    </dgm:pt>
    <dgm:pt modelId="{CEFFB4FA-9219-44C7-B5CC-DC91F12ADFEA}" type="pres">
      <dgm:prSet presAssocID="{2360951C-6781-4D9E-B9B4-850C59CD07F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91D929B-56E0-4FF0-9BC0-2AA29B0936D3}" type="pres">
      <dgm:prSet presAssocID="{2360951C-6781-4D9E-B9B4-850C59CD07F3}" presName="descendantText" presStyleLbl="alignAcc1" presStyleIdx="0" presStyleCnt="3">
        <dgm:presLayoutVars>
          <dgm:bulletEnabled val="1"/>
        </dgm:presLayoutVars>
      </dgm:prSet>
      <dgm:spPr/>
    </dgm:pt>
    <dgm:pt modelId="{A683ACAE-7D95-4EC0-AC0E-B119107E7026}" type="pres">
      <dgm:prSet presAssocID="{31B37484-3346-4CC3-8CA5-878A2B4136AF}" presName="sp" presStyleCnt="0"/>
      <dgm:spPr/>
    </dgm:pt>
    <dgm:pt modelId="{69193DB5-AA21-4022-8B70-483A1BC4C88D}" type="pres">
      <dgm:prSet presAssocID="{2747C3ED-BD2A-4584-8E96-52E71091A2C0}" presName="composite" presStyleCnt="0"/>
      <dgm:spPr/>
    </dgm:pt>
    <dgm:pt modelId="{9567966F-41F1-436A-A69D-45FAAD1DF980}" type="pres">
      <dgm:prSet presAssocID="{2747C3ED-BD2A-4584-8E96-52E71091A2C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6406F65-0944-4884-A9B3-B965D72CD096}" type="pres">
      <dgm:prSet presAssocID="{2747C3ED-BD2A-4584-8E96-52E71091A2C0}" presName="descendantText" presStyleLbl="alignAcc1" presStyleIdx="1" presStyleCnt="3">
        <dgm:presLayoutVars>
          <dgm:bulletEnabled val="1"/>
        </dgm:presLayoutVars>
      </dgm:prSet>
      <dgm:spPr/>
    </dgm:pt>
    <dgm:pt modelId="{750726D2-8C23-4CFB-A21B-3C2C448B0CD0}" type="pres">
      <dgm:prSet presAssocID="{A5AAE4F3-5827-4C9B-992D-64F5279530AB}" presName="sp" presStyleCnt="0"/>
      <dgm:spPr/>
    </dgm:pt>
    <dgm:pt modelId="{17419381-B31D-4B7B-AE25-8039A50F00E5}" type="pres">
      <dgm:prSet presAssocID="{D65D76E7-A070-45AD-9B69-27E014468ACF}" presName="composite" presStyleCnt="0"/>
      <dgm:spPr/>
    </dgm:pt>
    <dgm:pt modelId="{0F11FC02-F1CA-41A1-89C8-76C9D69656EC}" type="pres">
      <dgm:prSet presAssocID="{D65D76E7-A070-45AD-9B69-27E014468AC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179A946-6B77-45CF-A498-EF2F90224D27}" type="pres">
      <dgm:prSet presAssocID="{D65D76E7-A070-45AD-9B69-27E014468AC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FE66311-C32B-4816-B468-BAB8AB804308}" srcId="{2360951C-6781-4D9E-B9B4-850C59CD07F3}" destId="{1B3BF736-6605-4D22-91E3-280821815A13}" srcOrd="1" destOrd="0" parTransId="{029EE19B-0E17-4821-80F1-F407CEF1732F}" sibTransId="{3FF61F7C-7B29-4D71-9147-7DA28FCE9CA4}"/>
    <dgm:cxn modelId="{7C0D3C25-BA5E-4DD7-AEDF-CCE383A07432}" srcId="{D65D76E7-A070-45AD-9B69-27E014468ACF}" destId="{C85098CB-8A47-41C6-A834-7CFC58AED4C4}" srcOrd="1" destOrd="0" parTransId="{52380577-3426-4AA8-A037-3A9447450A57}" sibTransId="{DA455AED-0A6C-4887-8107-1D96AB43CCC3}"/>
    <dgm:cxn modelId="{A5F70961-2E03-42CF-828E-B3D6DED1D9DD}" type="presOf" srcId="{2747C3ED-BD2A-4584-8E96-52E71091A2C0}" destId="{9567966F-41F1-436A-A69D-45FAAD1DF980}" srcOrd="0" destOrd="0" presId="urn:microsoft.com/office/officeart/2005/8/layout/chevron2"/>
    <dgm:cxn modelId="{ACDEC046-F565-42EE-B0B1-44A091C5B268}" srcId="{2360951C-6781-4D9E-B9B4-850C59CD07F3}" destId="{AF65832C-5D1D-4AAD-A0AF-096976190B44}" srcOrd="0" destOrd="0" parTransId="{A76380FA-F2D6-4A22-975C-639161A5C1EC}" sibTransId="{0FC28030-7B17-4204-8D54-A14C60C7DDFD}"/>
    <dgm:cxn modelId="{51AD056E-658E-44C8-9E7C-35AA077874F7}" type="presOf" srcId="{2360951C-6781-4D9E-B9B4-850C59CD07F3}" destId="{CEFFB4FA-9219-44C7-B5CC-DC91F12ADFEA}" srcOrd="0" destOrd="0" presId="urn:microsoft.com/office/officeart/2005/8/layout/chevron2"/>
    <dgm:cxn modelId="{CC801656-F71C-4B5B-9E01-95E21B2F0B4A}" srcId="{D9ECD750-9EA6-446B-93E7-6C071934DFD6}" destId="{D65D76E7-A070-45AD-9B69-27E014468ACF}" srcOrd="2" destOrd="0" parTransId="{485146B8-B2E1-4E33-9832-F5008771AC65}" sibTransId="{9C1B89CE-8E67-48E2-888F-8D40312CA1B2}"/>
    <dgm:cxn modelId="{A91FE67F-5C33-4743-8E6C-62D61B42A265}" srcId="{2747C3ED-BD2A-4584-8E96-52E71091A2C0}" destId="{489ED1C5-CA13-44D8-A3CD-194ACCE4703D}" srcOrd="0" destOrd="0" parTransId="{BFA9DF5B-0402-4CCF-8F16-B400A75708D4}" sibTransId="{D377C602-F09F-4B41-AF14-6F6BD3823952}"/>
    <dgm:cxn modelId="{3C975380-6E14-4672-8688-FA2934936644}" srcId="{2747C3ED-BD2A-4584-8E96-52E71091A2C0}" destId="{2087F2E7-B0D5-48B0-8011-A6506F3EE396}" srcOrd="2" destOrd="0" parTransId="{8C70525A-0F57-4FE0-AB3F-0373FCA2F5F9}" sibTransId="{8811802E-F0D6-4C71-8F1B-C640674E240A}"/>
    <dgm:cxn modelId="{6286CD88-7B10-4785-AA5C-F897BF2AFA1C}" type="presOf" srcId="{D9ECD750-9EA6-446B-93E7-6C071934DFD6}" destId="{3FC32B85-72AB-4B10-AFE2-3D71850B2570}" srcOrd="0" destOrd="0" presId="urn:microsoft.com/office/officeart/2005/8/layout/chevron2"/>
    <dgm:cxn modelId="{055AC091-66FE-4C87-A826-05715850F1F9}" type="presOf" srcId="{1B3BF736-6605-4D22-91E3-280821815A13}" destId="{491D929B-56E0-4FF0-9BC0-2AA29B0936D3}" srcOrd="0" destOrd="1" presId="urn:microsoft.com/office/officeart/2005/8/layout/chevron2"/>
    <dgm:cxn modelId="{01E7F692-BC24-4E67-92B6-A1E3F688829E}" srcId="{D9ECD750-9EA6-446B-93E7-6C071934DFD6}" destId="{2747C3ED-BD2A-4584-8E96-52E71091A2C0}" srcOrd="1" destOrd="0" parTransId="{1D46C4AD-08E2-4617-85EA-AAA9F73B7816}" sibTransId="{A5AAE4F3-5827-4C9B-992D-64F5279530AB}"/>
    <dgm:cxn modelId="{49750099-43AE-4894-83C2-DF7EBCA2A065}" type="presOf" srcId="{2087F2E7-B0D5-48B0-8011-A6506F3EE396}" destId="{C6406F65-0944-4884-A9B3-B965D72CD096}" srcOrd="0" destOrd="2" presId="urn:microsoft.com/office/officeart/2005/8/layout/chevron2"/>
    <dgm:cxn modelId="{891D369D-A13F-41AA-9DD6-19EB2CFCB0C2}" type="presOf" srcId="{489ED1C5-CA13-44D8-A3CD-194ACCE4703D}" destId="{C6406F65-0944-4884-A9B3-B965D72CD096}" srcOrd="0" destOrd="0" presId="urn:microsoft.com/office/officeart/2005/8/layout/chevron2"/>
    <dgm:cxn modelId="{5906AB9E-18E4-47D5-9623-0353766DBCFA}" type="presOf" srcId="{702BB689-1E5C-4E8F-8200-BDF4593E38AE}" destId="{8179A946-6B77-45CF-A498-EF2F90224D27}" srcOrd="0" destOrd="0" presId="urn:microsoft.com/office/officeart/2005/8/layout/chevron2"/>
    <dgm:cxn modelId="{A84CCCB1-B6BF-4D0B-9BE3-5275A2BB99EC}" type="presOf" srcId="{C85098CB-8A47-41C6-A834-7CFC58AED4C4}" destId="{8179A946-6B77-45CF-A498-EF2F90224D27}" srcOrd="0" destOrd="1" presId="urn:microsoft.com/office/officeart/2005/8/layout/chevron2"/>
    <dgm:cxn modelId="{60BFA1C3-17AC-4688-BBE3-9252FCF11572}" type="presOf" srcId="{AF65832C-5D1D-4AAD-A0AF-096976190B44}" destId="{491D929B-56E0-4FF0-9BC0-2AA29B0936D3}" srcOrd="0" destOrd="0" presId="urn:microsoft.com/office/officeart/2005/8/layout/chevron2"/>
    <dgm:cxn modelId="{A49CE9CD-2530-4E03-98A4-5A7985B5719F}" type="presOf" srcId="{8D2323CD-A91D-4589-89AB-B1732BD16ABF}" destId="{C6406F65-0944-4884-A9B3-B965D72CD096}" srcOrd="0" destOrd="1" presId="urn:microsoft.com/office/officeart/2005/8/layout/chevron2"/>
    <dgm:cxn modelId="{F2B345CF-2868-47CC-8BF0-1199A456A7B8}" type="presOf" srcId="{D65D76E7-A070-45AD-9B69-27E014468ACF}" destId="{0F11FC02-F1CA-41A1-89C8-76C9D69656EC}" srcOrd="0" destOrd="0" presId="urn:microsoft.com/office/officeart/2005/8/layout/chevron2"/>
    <dgm:cxn modelId="{DF9C76D7-A3C3-4284-858C-20B565C21C82}" srcId="{D65D76E7-A070-45AD-9B69-27E014468ACF}" destId="{702BB689-1E5C-4E8F-8200-BDF4593E38AE}" srcOrd="0" destOrd="0" parTransId="{EE3F7EDE-F23E-4F7D-983B-002098D50ADC}" sibTransId="{5F2DF644-8846-4BA6-AFB5-7F9D5E8E8044}"/>
    <dgm:cxn modelId="{668143E1-930E-41A8-AB1B-7646E234135F}" srcId="{2360951C-6781-4D9E-B9B4-850C59CD07F3}" destId="{5E73871D-5918-4E1A-B601-E5CA63335899}" srcOrd="2" destOrd="0" parTransId="{00870B7F-2FCB-4FC1-A08A-8539483CAE4D}" sibTransId="{9FFEBAE5-5BA0-4565-8692-0E91344C4133}"/>
    <dgm:cxn modelId="{BF6876F4-AFBB-4F00-AFE6-1028D363F620}" srcId="{2747C3ED-BD2A-4584-8E96-52E71091A2C0}" destId="{8D2323CD-A91D-4589-89AB-B1732BD16ABF}" srcOrd="1" destOrd="0" parTransId="{09DBC6C7-F77B-4F24-8A98-C2379E5332A5}" sibTransId="{E7EFA5FA-1DB5-4760-A872-4E05B7DC1E67}"/>
    <dgm:cxn modelId="{25CB7CF7-8627-4B56-BF10-C7ED7E5BA20C}" srcId="{D9ECD750-9EA6-446B-93E7-6C071934DFD6}" destId="{2360951C-6781-4D9E-B9B4-850C59CD07F3}" srcOrd="0" destOrd="0" parTransId="{5A020769-881A-438C-AC9D-233169935A0A}" sibTransId="{31B37484-3346-4CC3-8CA5-878A2B4136AF}"/>
    <dgm:cxn modelId="{007520F8-CBB1-4273-9240-2E2A85BA507E}" type="presOf" srcId="{5E73871D-5918-4E1A-B601-E5CA63335899}" destId="{491D929B-56E0-4FF0-9BC0-2AA29B0936D3}" srcOrd="0" destOrd="2" presId="urn:microsoft.com/office/officeart/2005/8/layout/chevron2"/>
    <dgm:cxn modelId="{EE07A312-E6D0-4887-939A-00320958967F}" type="presParOf" srcId="{3FC32B85-72AB-4B10-AFE2-3D71850B2570}" destId="{EAB0946E-DC13-4AAC-B699-37E82EF1197C}" srcOrd="0" destOrd="0" presId="urn:microsoft.com/office/officeart/2005/8/layout/chevron2"/>
    <dgm:cxn modelId="{058FF18A-BD09-4826-8B7F-A2706558C0C8}" type="presParOf" srcId="{EAB0946E-DC13-4AAC-B699-37E82EF1197C}" destId="{CEFFB4FA-9219-44C7-B5CC-DC91F12ADFEA}" srcOrd="0" destOrd="0" presId="urn:microsoft.com/office/officeart/2005/8/layout/chevron2"/>
    <dgm:cxn modelId="{F5C34F86-729B-456D-936A-8150E899A7E9}" type="presParOf" srcId="{EAB0946E-DC13-4AAC-B699-37E82EF1197C}" destId="{491D929B-56E0-4FF0-9BC0-2AA29B0936D3}" srcOrd="1" destOrd="0" presId="urn:microsoft.com/office/officeart/2005/8/layout/chevron2"/>
    <dgm:cxn modelId="{C68402F4-C658-4330-A7CB-18051B8D929A}" type="presParOf" srcId="{3FC32B85-72AB-4B10-AFE2-3D71850B2570}" destId="{A683ACAE-7D95-4EC0-AC0E-B119107E7026}" srcOrd="1" destOrd="0" presId="urn:microsoft.com/office/officeart/2005/8/layout/chevron2"/>
    <dgm:cxn modelId="{FEF957B5-0900-4E0A-BC88-E876EF321FBC}" type="presParOf" srcId="{3FC32B85-72AB-4B10-AFE2-3D71850B2570}" destId="{69193DB5-AA21-4022-8B70-483A1BC4C88D}" srcOrd="2" destOrd="0" presId="urn:microsoft.com/office/officeart/2005/8/layout/chevron2"/>
    <dgm:cxn modelId="{7C90D0F5-BFEC-4D0E-8DD2-99A8B1EA227E}" type="presParOf" srcId="{69193DB5-AA21-4022-8B70-483A1BC4C88D}" destId="{9567966F-41F1-436A-A69D-45FAAD1DF980}" srcOrd="0" destOrd="0" presId="urn:microsoft.com/office/officeart/2005/8/layout/chevron2"/>
    <dgm:cxn modelId="{95DCFAAC-B25D-4088-ABD8-574832DAF52C}" type="presParOf" srcId="{69193DB5-AA21-4022-8B70-483A1BC4C88D}" destId="{C6406F65-0944-4884-A9B3-B965D72CD096}" srcOrd="1" destOrd="0" presId="urn:microsoft.com/office/officeart/2005/8/layout/chevron2"/>
    <dgm:cxn modelId="{88A3F2EA-41CB-4E2D-9366-CC52A62E2F6A}" type="presParOf" srcId="{3FC32B85-72AB-4B10-AFE2-3D71850B2570}" destId="{750726D2-8C23-4CFB-A21B-3C2C448B0CD0}" srcOrd="3" destOrd="0" presId="urn:microsoft.com/office/officeart/2005/8/layout/chevron2"/>
    <dgm:cxn modelId="{A016CBC5-806D-413D-AC27-9371382B4602}" type="presParOf" srcId="{3FC32B85-72AB-4B10-AFE2-3D71850B2570}" destId="{17419381-B31D-4B7B-AE25-8039A50F00E5}" srcOrd="4" destOrd="0" presId="urn:microsoft.com/office/officeart/2005/8/layout/chevron2"/>
    <dgm:cxn modelId="{4AB5E52D-CA84-4D00-9846-77122FEA578C}" type="presParOf" srcId="{17419381-B31D-4B7B-AE25-8039A50F00E5}" destId="{0F11FC02-F1CA-41A1-89C8-76C9D69656EC}" srcOrd="0" destOrd="0" presId="urn:microsoft.com/office/officeart/2005/8/layout/chevron2"/>
    <dgm:cxn modelId="{F985C4F5-BCCE-4A98-A4A3-AF0410FD6DC1}" type="presParOf" srcId="{17419381-B31D-4B7B-AE25-8039A50F00E5}" destId="{8179A946-6B77-45CF-A498-EF2F90224D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FB4FA-9219-44C7-B5CC-DC91F12ADFEA}">
      <dsp:nvSpPr>
        <dsp:cNvPr id="0" name=""/>
        <dsp:cNvSpPr/>
      </dsp:nvSpPr>
      <dsp:spPr>
        <a:xfrm rot="5400000">
          <a:off x="-253306" y="253507"/>
          <a:ext cx="1688712" cy="1182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THL</a:t>
          </a:r>
        </a:p>
      </dsp:txBody>
      <dsp:txXfrm rot="-5400000">
        <a:off x="1" y="591249"/>
        <a:ext cx="1182098" cy="506614"/>
      </dsp:txXfrm>
    </dsp:sp>
    <dsp:sp modelId="{491D929B-56E0-4FF0-9BC0-2AA29B0936D3}">
      <dsp:nvSpPr>
        <dsp:cNvPr id="0" name=""/>
        <dsp:cNvSpPr/>
      </dsp:nvSpPr>
      <dsp:spPr>
        <a:xfrm rot="5400000">
          <a:off x="5419080" y="-4236780"/>
          <a:ext cx="1097663" cy="95716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Asiakaspalautteen kerääminen Suomessa: mittarit ja prosessit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Asiakaspalautteen kerääminen kansainvälisesti: mittarit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Tunnistettiin keskeisimmät teemat ja kerättiin tietoa käytetyistä väittämistä</a:t>
          </a:r>
        </a:p>
      </dsp:txBody>
      <dsp:txXfrm rot="-5400000">
        <a:off x="1182099" y="53784"/>
        <a:ext cx="9518043" cy="990497"/>
      </dsp:txXfrm>
    </dsp:sp>
    <dsp:sp modelId="{9567966F-41F1-436A-A69D-45FAAD1DF980}">
      <dsp:nvSpPr>
        <dsp:cNvPr id="0" name=""/>
        <dsp:cNvSpPr/>
      </dsp:nvSpPr>
      <dsp:spPr>
        <a:xfrm rot="5400000">
          <a:off x="-253306" y="1748925"/>
          <a:ext cx="1688712" cy="1182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Työpajat</a:t>
          </a:r>
        </a:p>
      </dsp:txBody>
      <dsp:txXfrm rot="-5400000">
        <a:off x="1" y="2086667"/>
        <a:ext cx="1182098" cy="506614"/>
      </dsp:txXfrm>
    </dsp:sp>
    <dsp:sp modelId="{C6406F65-0944-4884-A9B3-B965D72CD096}">
      <dsp:nvSpPr>
        <dsp:cNvPr id="0" name=""/>
        <dsp:cNvSpPr/>
      </dsp:nvSpPr>
      <dsp:spPr>
        <a:xfrm rot="5400000">
          <a:off x="5419080" y="-2741362"/>
          <a:ext cx="1097663" cy="95716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Mielenterveys- ja päihdepalveluissa työskenteleviä ammattilaisia sekä kokemusasiantuntijoita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Yleinen toteuttamistapa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Keskeisimpien teemojen ja väittämien valinta</a:t>
          </a:r>
        </a:p>
      </dsp:txBody>
      <dsp:txXfrm rot="-5400000">
        <a:off x="1182099" y="1549202"/>
        <a:ext cx="9518043" cy="990497"/>
      </dsp:txXfrm>
    </dsp:sp>
    <dsp:sp modelId="{0F11FC02-F1CA-41A1-89C8-76C9D69656EC}">
      <dsp:nvSpPr>
        <dsp:cNvPr id="0" name=""/>
        <dsp:cNvSpPr/>
      </dsp:nvSpPr>
      <dsp:spPr>
        <a:xfrm rot="5400000">
          <a:off x="-253306" y="3244343"/>
          <a:ext cx="1688712" cy="1182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THL</a:t>
          </a:r>
        </a:p>
      </dsp:txBody>
      <dsp:txXfrm rot="-5400000">
        <a:off x="1" y="3582085"/>
        <a:ext cx="1182098" cy="506614"/>
      </dsp:txXfrm>
    </dsp:sp>
    <dsp:sp modelId="{8179A946-6B77-45CF-A498-EF2F90224D27}">
      <dsp:nvSpPr>
        <dsp:cNvPr id="0" name=""/>
        <dsp:cNvSpPr/>
      </dsp:nvSpPr>
      <dsp:spPr>
        <a:xfrm rot="5400000">
          <a:off x="5419080" y="-1245945"/>
          <a:ext cx="1097663" cy="95716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Väittämien sanamuotojen ja lomakkeiden viimeistely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Yhteyshenkilöverkoston tiedottaminen ja tuki kyselyn toteuttamisen aikana</a:t>
          </a:r>
        </a:p>
      </dsp:txBody>
      <dsp:txXfrm rot="-5400000">
        <a:off x="1182099" y="3044619"/>
        <a:ext cx="9518043" cy="990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85E6FD-88C9-BA48-9ED6-1CDD314FA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6E3C-F67B-FF49-B629-277A3E961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7794-A160-3E42-B960-0EA37DF77E75}" type="datetimeFigureOut">
              <a:rPr lang="fi-FI">
                <a:latin typeface="Source Sans Pro" panose="020B0503030403020204" pitchFamily="34" charset="77"/>
              </a:rPr>
              <a:t>27.7.2022</a:t>
            </a:fld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EC784-1CBF-3147-81DA-BDF3E5F10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35273-3E9E-5740-BEC3-96E4B64D9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A6E-89CC-EF4D-9F3F-54D06F88B81E}" type="slidenum">
              <a:rPr>
                <a:latin typeface="Source Sans Pro" panose="020B0503030403020204" pitchFamily="34" charset="77"/>
              </a:rPr>
              <a:t>‹#›</a:t>
            </a:fld>
            <a:endParaRPr lang="en-GB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91831A4-3FAC-C54E-BF08-DA215E40618E}" type="datetimeFigureOut">
              <a:rPr lang="fi-FI"/>
              <a:pPr/>
              <a:t>27.7.2022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0FE303A-2093-1B4B-907B-37F22CDAF29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9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yle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146DE7-15B9-6F42-95AD-FC9F56139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Kirjoita otsikko yhdelle riville (</a:t>
            </a:r>
            <a:r>
              <a:rPr lang="fi-FI" dirty="0" err="1"/>
              <a:t>max</a:t>
            </a:r>
            <a:r>
              <a:rPr lang="fi-FI" dirty="0"/>
              <a:t>. 50 merkkiä)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Kirjoita alaotsikko tähän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fi-FI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6CD2EAA5-DB8C-4D12-85D0-8F91D088E8F1}" type="datetime1">
              <a:rPr lang="fi-FI" smtClean="0"/>
              <a:t>27.7.2022</a:t>
            </a:fld>
            <a:endParaRPr lang="fi-FI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erilaisista suomalaisista syntyperän ja iän mukaan.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id="{6C9EAF38-6ACF-3443-9D35-F19AF4173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grpSp>
        <p:nvGrpSpPr>
          <p:cNvPr id="33" name="Group 17" descr="THL:n logo">
            <a:extLst>
              <a:ext uri="{FF2B5EF4-FFF2-40B4-BE49-F238E27FC236}">
                <a16:creationId xmlns:a16="http://schemas.microsoft.com/office/drawing/2014/main" id="{2040C763-9F05-4FE5-B6BB-8D21B47A29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702AE8E-05B0-400A-8D8D-B856B77A28B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08ABFE27-8814-4942-B88E-5D847DFDE2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8C3580F3-B5AB-41A7-BB32-1F8683856A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8">
              <a:extLst>
                <a:ext uri="{FF2B5EF4-FFF2-40B4-BE49-F238E27FC236}">
                  <a16:creationId xmlns:a16="http://schemas.microsoft.com/office/drawing/2014/main" id="{BEC95DF9-07D9-4CC1-B4DA-D7D271355F4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373CF6F0-05E2-42A7-AA5A-0BD3F0279E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3C7C9FB1-E3AC-41CB-8704-1C2D172D99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FD7A3DE0-F947-4EA0-A72D-3861770FC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DEB2776E-F5DA-4533-BDBB-DDF6809A7CD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9456E1ED-6E50-41D4-B52B-DD85EE7D65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8A3C83B-EBF9-4082-A5B7-CEF6A6F01AD8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err="1"/>
              <a:t>Terveyden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hyvinvoinnin</a:t>
            </a:r>
            <a:r>
              <a:rPr lang="en-GB" b="1" dirty="0"/>
              <a:t> </a:t>
            </a:r>
            <a:r>
              <a:rPr lang="en-GB" b="1" dirty="0" err="1"/>
              <a:t>laitos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0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7DCA5-B6E7-9C41-8398-E8E0F0764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D953D91B-7380-40D1-A072-9B985C72F224}" type="datetime1">
              <a:rPr lang="fi-FI" smtClean="0"/>
              <a:t>27.7.2022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Jaana Suvisaari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Kuvia eri sukupolvista">
            <a:extLst>
              <a:ext uri="{FF2B5EF4-FFF2-40B4-BE49-F238E27FC236}">
                <a16:creationId xmlns:a16="http://schemas.microsoft.com/office/drawing/2014/main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1992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9C72-9ED2-F749-859D-FD7C1CBE2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765CC-C404-484F-8074-6F75E6D19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128D9-EEBF-4F45-A268-45F1629E9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D496D143-248C-4407-9323-ECC9E5BA223B}" type="datetime1">
              <a:rPr lang="fi-FI" smtClean="0"/>
              <a:t>27.7.2022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Jaana Suvisaari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Kuvia THL:n henkilökunnasta työnsä äärellä">
            <a:extLst>
              <a:ext uri="{FF2B5EF4-FFF2-40B4-BE49-F238E27FC236}">
                <a16:creationId xmlns:a16="http://schemas.microsoft.com/office/drawing/2014/main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09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 - valmii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F186A6-5757-EB45-884D-547B434A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CF501-2D67-C548-86F5-386AE9BA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21" name="Picture 20" descr="Kuvia suomalaisista arjen askareissaan">
            <a:extLst>
              <a:ext uri="{FF2B5EF4-FFF2-40B4-BE49-F238E27FC236}">
                <a16:creationId xmlns:a16="http://schemas.microsoft.com/office/drawing/2014/main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F3BED7-B95B-D84F-AF4D-BB322903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24CB026-15AA-4083-8067-4FBA80DF5CAD}" type="datetime1">
              <a:rPr lang="fi-FI" smtClean="0"/>
              <a:t>27.7.2022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Jaana Suvisaari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44F2EFD4-1C67-40EB-A6B2-4E4E6794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66914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FD1D-81FC-499D-9221-FB2426690F29}" type="datetimeFigureOut">
              <a:rPr lang="fi-FI" smtClean="0"/>
              <a:t>27.7.2022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426D-9657-4942-A69C-E3F366AEA9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43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tieteell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208D9F56-578C-FA48-B005-7E511BB4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Kirjoita otsikko yhdelle riville (</a:t>
            </a:r>
            <a:r>
              <a:rPr lang="fi-FI" dirty="0" err="1"/>
              <a:t>max</a:t>
            </a:r>
            <a:r>
              <a:rPr lang="fi-FI" dirty="0"/>
              <a:t>. 50 merkkiä)</a:t>
            </a:r>
            <a:endParaRPr lang="en-GB" dirty="0"/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Kirjoita alaotsikko tähän </a:t>
            </a:r>
          </a:p>
        </p:txBody>
      </p:sp>
      <p:sp>
        <p:nvSpPr>
          <p:cNvPr id="20" name="Text Placeholder 4" descr="Laboratoriossa tutkitaan tietokoneen näytöltä dna tuloksia">
            <a:extLst>
              <a:ext uri="{FF2B5EF4-FFF2-40B4-BE49-F238E27FC236}">
                <a16:creationId xmlns:a16="http://schemas.microsoft.com/office/drawing/2014/main" id="{B0A548F2-6A89-1941-8158-2EDFD34FF1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fi-FI" dirty="0"/>
          </a:p>
        </p:txBody>
      </p:sp>
      <p:sp>
        <p:nvSpPr>
          <p:cNvPr id="19" name="Date Placeholder 24" descr="Laboratoriossa tutkitaan tietokoneen näytöltä dna tuloksia">
            <a:extLst>
              <a:ext uri="{FF2B5EF4-FFF2-40B4-BE49-F238E27FC236}">
                <a16:creationId xmlns:a16="http://schemas.microsoft.com/office/drawing/2014/main" id="{588ED27B-BDA3-A747-9204-13DC4CD59A8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2D81DC5E-CAD1-429A-A065-D924E492D283}" type="datetime1">
              <a:rPr lang="fi-FI" smtClean="0"/>
              <a:t>27.7.2022</a:t>
            </a:fld>
            <a:endParaRPr lang="fi-FI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THL:n tutkimustyöstä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grpSp>
        <p:nvGrpSpPr>
          <p:cNvPr id="22" name="Group 17" descr="THL:n logo">
            <a:extLst>
              <a:ext uri="{FF2B5EF4-FFF2-40B4-BE49-F238E27FC236}">
                <a16:creationId xmlns:a16="http://schemas.microsoft.com/office/drawing/2014/main" id="{64D6A81C-C30B-40FE-BECC-FE10CBC27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ECAF118-777D-4C53-BAD2-89144D13081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3D663EC5-0453-484A-B3BE-6D683C53C0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7008E42-981F-4E73-80F2-F75E2BB3607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C9135A5B-549B-49D5-AB03-C53089D90F0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E51EE85-F28D-4371-A8E0-E13C7D5042E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41E45731-52EA-4DD4-A4B1-14658F64780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ED394E4-4F3C-4A35-8026-159AF36F52C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E3BA7083-CD0D-4AB7-87B3-4C19942A0C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2A10138-9146-4C2F-B7AD-68F3CB7324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3" name="Kuva 32">
            <a:extLst>
              <a:ext uri="{FF2B5EF4-FFF2-40B4-BE49-F238E27FC236}">
                <a16:creationId xmlns:a16="http://schemas.microsoft.com/office/drawing/2014/main" id="{B27ACDFD-A0DB-462E-A696-D186D7DA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2829A9-E781-4C2C-8EFE-F8C70C15B422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err="1"/>
              <a:t>Terveyden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hyvinvoinnin</a:t>
            </a:r>
            <a:r>
              <a:rPr lang="en-GB" b="1" dirty="0"/>
              <a:t> </a:t>
            </a:r>
            <a:r>
              <a:rPr lang="en-GB" b="1" dirty="0" err="1"/>
              <a:t>laitos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1787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5A8336-A803-483A-A758-912B99B54A5F}" type="datetime1">
              <a:rPr lang="fi-FI" smtClean="0"/>
              <a:t>27.7.2022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4FC5FEAD-1E52-4459-9AD4-4ECAB4A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D0F7-3992-4883-9899-DE76C9188E8E}" type="datetime1">
              <a:rPr lang="fi-FI" smtClean="0"/>
              <a:t>27.7.2022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07EEAA-7A67-4789-91E8-83EBA59E0B3F}" type="datetime1">
              <a:rPr lang="fi-FI" smtClean="0"/>
              <a:t>27.7.2022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564523-C3CA-4652-9789-03A0F16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6C9AAB-162F-4971-B685-BBA303A78CB5}" type="datetime1">
              <a:rPr lang="fi-FI" smtClean="0"/>
              <a:t>27.7.2022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sivu esim. osasto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034028-560C-6F4C-99E6-6B3F96688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spcBef>
                <a:spcPts val="1200"/>
              </a:spcBef>
              <a:buClrTx/>
              <a:defRPr sz="2200" spc="-30" baseline="0"/>
            </a:lvl1pPr>
            <a:lvl2pPr marL="715963" indent="-358775">
              <a:buClrTx/>
              <a:tabLst/>
              <a:defRPr sz="1800"/>
            </a:lvl2pPr>
            <a:lvl3pPr marL="985838" indent="-269875">
              <a:buClrTx/>
              <a:tabLst/>
              <a:defRPr sz="1800"/>
            </a:lvl3pPr>
            <a:lvl4pPr marL="1255713" indent="-269875">
              <a:buClrTx/>
              <a:tabLst/>
              <a:defRPr sz="1800"/>
            </a:lvl4pPr>
            <a:lvl5pPr marL="1435100" indent="-179388">
              <a:buClrTx/>
              <a:tabLst/>
              <a:defRPr sz="1800"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8938AD0-2182-4C1E-B1DA-888CCF1EC36B}" type="datetime1">
              <a:rPr lang="fi-FI" smtClean="0"/>
              <a:t>27.7.2022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11757-E046-CB48-9B02-97934655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7A070-3E16-F945-AF96-B16411F62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4" name="Kuva 3" descr="Kuvia erilaisista suomalaisista ulkoisemassa">
            <a:extLst>
              <a:ext uri="{FF2B5EF4-FFF2-40B4-BE49-F238E27FC236}">
                <a16:creationId xmlns:a16="http://schemas.microsoft.com/office/drawing/2014/main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5B1D24-37E0-494E-8C4C-BEADAC004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D3FF3B3-F9FB-436E-B3AD-DC71969E347F}" type="datetime1">
              <a:rPr lang="fi-FI" smtClean="0"/>
              <a:t>27.7.2022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90C250-FEB2-2646-95A8-D493DDAFB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tuo oma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FA579F-4234-EF4C-99D9-D00A5A92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59CBF1-7D29-974D-B4B9-09D2BA34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F39913E-029C-4370-AE5F-E92503DF93A7}" type="datetime1">
              <a:rPr lang="fi-FI" smtClean="0"/>
              <a:t>27.7.2022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801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90D7200-D7AA-461A-9B65-190856A6FDED}" type="datetime1">
              <a:rPr lang="fi-FI" smtClean="0"/>
              <a:t>27.7.2022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Jaana Suvisaari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7E0E12FC-D761-4D04-90EC-7F07BD78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725" y="6527292"/>
            <a:ext cx="689711" cy="246291"/>
            <a:chOff x="2633663" y="2192338"/>
            <a:chExt cx="6926262" cy="2473325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0C26619-2D90-4997-9BA6-2BFC19057E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C4750652-CB08-4C8E-BD7D-4647FE851D2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74D74125-DE27-406A-9899-F63B0FB60E2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B3131A15-2CE2-49AA-BA13-896652A2826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02042A85-9C58-4C9F-BC74-146EC4DBF49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A7D3EF6E-B533-4CAB-93A3-C4B9E0AC166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58367FC8-1CD7-49FC-A1FB-5330BBB565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993D038B-5696-4114-9C42-1EEBD27B3EB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DE297DB-37C4-4B30-B318-144BC7200C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75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9" r:id="rId3"/>
    <p:sldLayoutId id="2147483713" r:id="rId4"/>
    <p:sldLayoutId id="2147483712" r:id="rId5"/>
    <p:sldLayoutId id="2147483714" r:id="rId6"/>
    <p:sldLayoutId id="2147483691" r:id="rId7"/>
    <p:sldLayoutId id="2147483711" r:id="rId8"/>
    <p:sldLayoutId id="2147483718" r:id="rId9"/>
    <p:sldLayoutId id="2147483706" r:id="rId10"/>
    <p:sldLayoutId id="2147483717" r:id="rId11"/>
    <p:sldLayoutId id="2147483716" r:id="rId12"/>
    <p:sldLayoutId id="2147483719" r:id="rId13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2" userDrawn="1">
          <p15:clr>
            <a:srgbClr val="F26B43"/>
          </p15:clr>
        </p15:guide>
        <p15:guide id="2" pos="72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23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29FF-1AEE-4261-AAC7-20F437007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52041"/>
            <a:ext cx="12192000" cy="702000"/>
          </a:xfrm>
        </p:spPr>
        <p:txBody>
          <a:bodyPr/>
          <a:lstStyle/>
          <a:p>
            <a:r>
              <a:rPr lang="en-GB" sz="3600" dirty="0" err="1"/>
              <a:t>Kansallinen</a:t>
            </a:r>
            <a:r>
              <a:rPr lang="en-GB" sz="3600" dirty="0"/>
              <a:t> </a:t>
            </a:r>
            <a:r>
              <a:rPr lang="en-GB" sz="3600" dirty="0" err="1"/>
              <a:t>asiakaspalautekysely</a:t>
            </a:r>
            <a:r>
              <a:rPr lang="en-GB" sz="3600" dirty="0"/>
              <a:t> </a:t>
            </a:r>
            <a:r>
              <a:rPr lang="en-GB" sz="3600" dirty="0" err="1"/>
              <a:t>mielenterveys</a:t>
            </a:r>
            <a:r>
              <a:rPr lang="en-GB" sz="3600" dirty="0"/>
              <a:t>-,  </a:t>
            </a:r>
            <a:br>
              <a:rPr lang="en-GB" sz="3600" dirty="0"/>
            </a:br>
            <a:r>
              <a:rPr lang="en-GB" sz="3600" dirty="0" err="1"/>
              <a:t>päihde</a:t>
            </a:r>
            <a:r>
              <a:rPr lang="en-GB" sz="3600" dirty="0"/>
              <a:t>- ja </a:t>
            </a:r>
            <a:r>
              <a:rPr lang="en-GB" sz="3600" dirty="0" err="1"/>
              <a:t>riippuvuuspalveluihin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98B2C-E920-45E2-A0AA-F59D24D44E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err="1"/>
              <a:t>Tausta</a:t>
            </a:r>
            <a:r>
              <a:rPr lang="en-GB" dirty="0"/>
              <a:t> ja </a:t>
            </a:r>
            <a:r>
              <a:rPr lang="en-GB" dirty="0" err="1"/>
              <a:t>prosessi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7E415-D220-4552-9DC6-BC521FEBAA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33234" y="5518800"/>
            <a:ext cx="8624807" cy="396000"/>
          </a:xfrm>
        </p:spPr>
        <p:txBody>
          <a:bodyPr/>
          <a:lstStyle/>
          <a:p>
            <a:r>
              <a:rPr lang="en-GB" dirty="0"/>
              <a:t>Jaana Suvisaari, </a:t>
            </a:r>
            <a:r>
              <a:rPr lang="en-GB" dirty="0" err="1"/>
              <a:t>tutkimusprofessori</a:t>
            </a:r>
            <a:r>
              <a:rPr lang="en-GB" dirty="0"/>
              <a:t>, </a:t>
            </a:r>
            <a:r>
              <a:rPr lang="en-GB" dirty="0" err="1"/>
              <a:t>tiimipäällikkö</a:t>
            </a:r>
            <a:r>
              <a:rPr lang="en-GB" dirty="0"/>
              <a:t>, </a:t>
            </a:r>
            <a:r>
              <a:rPr lang="en-GB" dirty="0" err="1"/>
              <a:t>Mielenterveystiimi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AD749-A5FF-464E-AAF9-773B6CED9B1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FD43F44-0E52-4A9B-A129-72EBF17E09ED}" type="datetime1">
              <a:rPr lang="fi-FI" smtClean="0"/>
              <a:t>27.7.2022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05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sz="2400" dirty="0"/>
              <a:t>Mielenterveys-, päihde- ja riippuvuuspalvelujen työntekijät: ilmoittautuneet yksiköiden/sairaanhoitopiirien kirjaamojen kautta tehdyn </a:t>
            </a:r>
            <a:r>
              <a:rPr lang="fi-FI" sz="2400" dirty="0" err="1"/>
              <a:t>Webropol</a:t>
            </a:r>
            <a:r>
              <a:rPr lang="fi-FI" sz="2400" dirty="0"/>
              <a:t>-kyselyn kautta, yhteensä noin 30</a:t>
            </a:r>
          </a:p>
          <a:p>
            <a:r>
              <a:rPr lang="fi-FI" sz="2400" dirty="0"/>
              <a:t>7 kokemusasiantuntijaa, joilla oli kokemusta mielenterveyspalveluista tai päihde- ja riippuvuuspalveluista</a:t>
            </a:r>
          </a:p>
          <a:p>
            <a:r>
              <a:rPr lang="fi-FI" sz="2400" dirty="0"/>
              <a:t>Työpajat olivat kestoltaan kolme tuntia ja niitä pidettiin neljä</a:t>
            </a:r>
          </a:p>
          <a:p>
            <a:r>
              <a:rPr lang="fi-FI" sz="2400" dirty="0"/>
              <a:t> Työpajoissa osallistujat jaettiin useimmiten kolmeen ryhmään, joista kukin sai käsiteltäväkseen kaksi aihekokonaisuutta. Ryhmän jäsenet keskustelivat </a:t>
            </a:r>
            <a:r>
              <a:rPr lang="fi-FI" sz="2400" dirty="0" err="1"/>
              <a:t>THL:n</a:t>
            </a:r>
            <a:r>
              <a:rPr lang="fi-FI" sz="2400" dirty="0"/>
              <a:t> työntekijän toimiessa ryhmän vetäjänä, minkä jälkeen yhteinen purku.</a:t>
            </a:r>
          </a:p>
          <a:p>
            <a:r>
              <a:rPr lang="fi-FI" sz="2400" dirty="0"/>
              <a:t>Työpajat toteutettiin </a:t>
            </a:r>
            <a:r>
              <a:rPr lang="fi-FI" sz="2400" dirty="0" err="1"/>
              <a:t>Teamsissä</a:t>
            </a:r>
            <a:r>
              <a:rPr lang="fi-FI" sz="2400" dirty="0"/>
              <a:t>. Ennen ryhmätyöpäiviä ja ryhmätöissä oli käytössä </a:t>
            </a:r>
            <a:r>
              <a:rPr lang="fi-FI" sz="2400" dirty="0" err="1"/>
              <a:t>HowSpace</a:t>
            </a:r>
            <a:r>
              <a:rPr lang="fi-FI" sz="2400" dirty="0"/>
              <a:t>-alusta.</a:t>
            </a:r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5A8336-A803-483A-A758-912B99B54A5F}" type="datetime1">
              <a:rPr lang="fi-FI" smtClean="0"/>
              <a:t>27.7.2022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Jaana Suvisaari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14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4483F3-FF43-4E41-9725-521A9B25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8000"/>
          </a:xfrm>
        </p:spPr>
        <p:txBody>
          <a:bodyPr anchor="ctr">
            <a:normAutofit/>
          </a:bodyPr>
          <a:lstStyle/>
          <a:p>
            <a:r>
              <a:rPr lang="fi-FI" dirty="0"/>
              <a:t>Hoitopaikkojen tunnistaminen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87D6453-9A07-7DF3-1E05-E6B0A83F25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476000"/>
            <a:ext cx="5256000" cy="4680000"/>
          </a:xfrm>
        </p:spPr>
        <p:txBody>
          <a:bodyPr>
            <a:normAutofit/>
          </a:bodyPr>
          <a:lstStyle/>
          <a:p>
            <a:r>
              <a:rPr lang="en-US" sz="2700" dirty="0" err="1"/>
              <a:t>Koska</a:t>
            </a:r>
            <a:r>
              <a:rPr lang="en-US" sz="2700" dirty="0"/>
              <a:t> </a:t>
            </a:r>
            <a:r>
              <a:rPr lang="en-US" sz="2700" dirty="0" err="1"/>
              <a:t>ajantasaista</a:t>
            </a:r>
            <a:r>
              <a:rPr lang="en-US" sz="2700" dirty="0"/>
              <a:t> </a:t>
            </a:r>
            <a:r>
              <a:rPr lang="en-US" sz="2700" dirty="0" err="1"/>
              <a:t>tietoa</a:t>
            </a:r>
            <a:r>
              <a:rPr lang="en-US" sz="2700" dirty="0"/>
              <a:t> </a:t>
            </a:r>
            <a:r>
              <a:rPr lang="en-US" sz="2700" dirty="0" err="1"/>
              <a:t>mielenterveys</a:t>
            </a:r>
            <a:r>
              <a:rPr lang="en-US" sz="2700" dirty="0"/>
              <a:t>-, </a:t>
            </a:r>
            <a:r>
              <a:rPr lang="en-US" sz="2700" dirty="0" err="1"/>
              <a:t>päihde</a:t>
            </a:r>
            <a:r>
              <a:rPr lang="en-US" sz="2700" dirty="0"/>
              <a:t>- ja </a:t>
            </a:r>
            <a:r>
              <a:rPr lang="en-US" sz="2700" dirty="0" err="1"/>
              <a:t>riippuvuushoitoa</a:t>
            </a:r>
            <a:r>
              <a:rPr lang="en-US" sz="2700" dirty="0"/>
              <a:t> </a:t>
            </a:r>
            <a:r>
              <a:rPr lang="en-US" sz="2700" dirty="0" err="1"/>
              <a:t>toteuttavista</a:t>
            </a:r>
            <a:r>
              <a:rPr lang="en-US" sz="2700" dirty="0"/>
              <a:t> </a:t>
            </a:r>
            <a:r>
              <a:rPr lang="en-US" sz="2700" dirty="0" err="1"/>
              <a:t>yksiköistä</a:t>
            </a:r>
            <a:r>
              <a:rPr lang="en-US" sz="2700" dirty="0"/>
              <a:t> </a:t>
            </a:r>
            <a:r>
              <a:rPr lang="en-US" sz="2700" dirty="0" err="1"/>
              <a:t>ei</a:t>
            </a:r>
            <a:r>
              <a:rPr lang="en-US" sz="2700" dirty="0"/>
              <a:t> ole, </a:t>
            </a:r>
            <a:r>
              <a:rPr lang="en-US" sz="2700" dirty="0" err="1"/>
              <a:t>hoitopaikkojen</a:t>
            </a:r>
            <a:r>
              <a:rPr lang="en-US" sz="2700" dirty="0"/>
              <a:t> </a:t>
            </a:r>
            <a:r>
              <a:rPr lang="en-US" sz="2700" dirty="0" err="1"/>
              <a:t>tunnistaminen</a:t>
            </a:r>
            <a:r>
              <a:rPr lang="en-US" sz="2700" dirty="0"/>
              <a:t> ja </a:t>
            </a:r>
            <a:r>
              <a:rPr lang="en-US" sz="2700" dirty="0" err="1"/>
              <a:t>niistä</a:t>
            </a:r>
            <a:r>
              <a:rPr lang="en-US" sz="2700" dirty="0"/>
              <a:t> </a:t>
            </a:r>
            <a:r>
              <a:rPr lang="en-US" sz="2700" dirty="0" err="1"/>
              <a:t>yhteyshenkilöiden</a:t>
            </a:r>
            <a:r>
              <a:rPr lang="en-US" sz="2700" dirty="0"/>
              <a:t> </a:t>
            </a:r>
            <a:r>
              <a:rPr lang="en-US" sz="2700" dirty="0" err="1"/>
              <a:t>saaminen</a:t>
            </a:r>
            <a:r>
              <a:rPr lang="en-US" sz="2700" dirty="0"/>
              <a:t> </a:t>
            </a:r>
            <a:r>
              <a:rPr lang="en-US" sz="2700" dirty="0" err="1"/>
              <a:t>oli</a:t>
            </a:r>
            <a:r>
              <a:rPr lang="en-US" sz="2700" dirty="0"/>
              <a:t> </a:t>
            </a:r>
            <a:r>
              <a:rPr lang="en-US" sz="2700" dirty="0" err="1"/>
              <a:t>monivaiheinen</a:t>
            </a:r>
            <a:r>
              <a:rPr lang="en-US" sz="2700" dirty="0"/>
              <a:t> </a:t>
            </a:r>
            <a:r>
              <a:rPr lang="en-US" sz="2700" dirty="0" err="1"/>
              <a:t>prosessi</a:t>
            </a:r>
            <a:r>
              <a:rPr lang="en-US" sz="2700" dirty="0"/>
              <a:t>, </a:t>
            </a:r>
            <a:r>
              <a:rPr lang="en-US" sz="2700" dirty="0" err="1"/>
              <a:t>jossa</a:t>
            </a:r>
            <a:r>
              <a:rPr lang="en-US" sz="2700" dirty="0"/>
              <a:t> </a:t>
            </a:r>
            <a:r>
              <a:rPr lang="en-US" sz="2700" dirty="0" err="1"/>
              <a:t>henkilökohtaiset</a:t>
            </a:r>
            <a:r>
              <a:rPr lang="en-US" sz="2700" dirty="0"/>
              <a:t> </a:t>
            </a:r>
            <a:r>
              <a:rPr lang="en-US" sz="2700" dirty="0" err="1"/>
              <a:t>yhteydenotot</a:t>
            </a:r>
            <a:r>
              <a:rPr lang="en-US" sz="2700" dirty="0"/>
              <a:t> </a:t>
            </a:r>
            <a:r>
              <a:rPr lang="en-US" sz="2700" dirty="0" err="1"/>
              <a:t>toimivat</a:t>
            </a:r>
            <a:r>
              <a:rPr lang="en-US" sz="2700" dirty="0"/>
              <a:t> </a:t>
            </a:r>
            <a:r>
              <a:rPr lang="en-US" sz="2700" dirty="0" err="1"/>
              <a:t>paremmin</a:t>
            </a:r>
            <a:r>
              <a:rPr lang="en-US" sz="2700" dirty="0"/>
              <a:t> </a:t>
            </a:r>
            <a:r>
              <a:rPr lang="en-US" sz="2700" dirty="0" err="1"/>
              <a:t>kuin</a:t>
            </a:r>
            <a:r>
              <a:rPr lang="en-US" sz="2700" dirty="0"/>
              <a:t> </a:t>
            </a:r>
            <a:r>
              <a:rPr lang="en-US" sz="2700" dirty="0" err="1"/>
              <a:t>Webropol-kyselyt</a:t>
            </a:r>
            <a:endParaRPr lang="en-US" sz="27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CB784D-E13B-4558-A899-8253E62D5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448" y="1476000"/>
            <a:ext cx="3217500" cy="4680000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86E4E4-3A7D-46C6-81DC-780F658890F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871364" y="6484540"/>
            <a:ext cx="1081270" cy="380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5A8336-A803-483A-A758-912B99B54A5F}" type="datetime1">
              <a:rPr lang="fi-FI" smtClean="0"/>
              <a:pPr>
                <a:spcAft>
                  <a:spcPts val="600"/>
                </a:spcAft>
              </a:pPr>
              <a:t>27.7.2022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F1A84A-60E6-411E-9A65-3300DCBDA7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20068" y="6484540"/>
            <a:ext cx="69530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Jaana Suvisaari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8C65B7-9309-4AC5-A666-FCAB570478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58605" y="6484540"/>
            <a:ext cx="5116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2CC271-BBF5-3F46-90AE-792A663E0CFB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39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363F2D-E636-4E4F-8EBA-93D0E326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Kyselyn käytännön toteutus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27E0BEC-66C1-412D-BE47-2EF579E3D6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Vastausmahdollisuus kolmella kielellä: suomi, ruotsi, englanti</a:t>
            </a:r>
          </a:p>
          <a:p>
            <a:r>
              <a:rPr lang="fi-FI" dirty="0"/>
              <a:t>Vastausvaihtoehtoina paperilomake ja sähköinen lomake; valtaosa halusi vastata paperilomakkeelle</a:t>
            </a:r>
          </a:p>
          <a:p>
            <a:r>
              <a:rPr lang="fi-FI" dirty="0"/>
              <a:t>Infotilaisuudet syyskuussa ja lokakuussa; 3 x suomenkielinen, 1 x ruotsinkielinen</a:t>
            </a:r>
          </a:p>
          <a:p>
            <a:r>
              <a:rPr lang="fi-FI" b="1" dirty="0"/>
              <a:t>Kysely toteutettiin 1</a:t>
            </a:r>
            <a:r>
              <a:rPr lang="fi-FI" b="1"/>
              <a:t>.-14.11.2021</a:t>
            </a:r>
            <a:br>
              <a:rPr lang="fi-FI" b="1" dirty="0"/>
            </a:br>
            <a:r>
              <a:rPr lang="fi-FI" dirty="0"/>
              <a:t>=&gt; vastauksia palautui tammikuulle asti, tallennus valmis 2/2022 =&gt; palaute yksiköihin</a:t>
            </a:r>
            <a:endParaRPr lang="fi-FI" b="1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1E8DF65-7B67-4A9B-8673-FBE533F1C4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07EEAA-7A67-4789-91E8-83EBA59E0B3F}" type="datetime1">
              <a:rPr lang="fi-FI" smtClean="0"/>
              <a:t>27.7.2022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A9A4433-3999-4631-8CCD-037EA8E583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E522A6-17A6-45EF-AD4D-85FD6CF41C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08D37F-F923-4323-BACA-8F781835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Vastaukset sairaanhoitopiireittäin: yhtä lukuun ottamatta kaikki sairaanhoitopiirit osallistuivat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AD75EA-2FA3-4A5A-9C1E-3D8D376E0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5A8336-A803-483A-A758-912B99B54A5F}" type="datetime1">
              <a:rPr lang="fi-FI" smtClean="0"/>
              <a:t>27.7.2022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AB0730-D67E-4DB4-A719-675D230AEF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8DD530-ED15-4C1D-9716-028E6D1E77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" name="Sisällön paikkamerkki 6" descr="Kyselyyn vastanneita on 100 000 asukasta kohti sairaanhoitopiireissä seuraavasti: Ahvenanmaa 369, Varsinais-Suomi 150, Helsinki ja Uusimaa 105, Kymenlaakso 351. Etelä-Karjala 191, Päijät-Häme 172, Kanta-Häme 216, Pirkanmaa 179, Satakunta 377, Vaasa 157, Etelä-Pohjanmaa 143, Keski-Pohjanmaa 183, Keski-Suomi 162, Etelä-Savo 467, Itä-Savo 0, Pohjois-Karjala 236, Pohjois-Savo 375, Kainuu 318, Pohjois-Pohjanmaa 94, Länsi-Pohja 427 ja Lappi 264. ">
            <a:extLst>
              <a:ext uri="{FF2B5EF4-FFF2-40B4-BE49-F238E27FC236}">
                <a16:creationId xmlns:a16="http://schemas.microsoft.com/office/drawing/2014/main" id="{131F3616-5252-4ECE-AD7A-BE04B7217B56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54" y="1476375"/>
            <a:ext cx="4176667" cy="467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31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805303-D7D2-4994-BB86-F9C1B92B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Tulevaisuus?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DA62DBF-E546-4862-BC7E-50066D128D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sz="2800" dirty="0"/>
              <a:t>Australiassa asiakaspalautteen seuranta on systemaattista, ja palautteelle on asetettu laatukriteerit.</a:t>
            </a:r>
          </a:p>
          <a:p>
            <a:r>
              <a:rPr lang="fi-FI" sz="2800" dirty="0"/>
              <a:t>Alueiden on helppo seurata kehittymistään ja verrata tilannettaan muihin alueisiin.</a:t>
            </a:r>
          </a:p>
          <a:p>
            <a:r>
              <a:rPr lang="fi-FI" sz="2800" dirty="0"/>
              <a:t>Suomessa ei vielä vastaavaa päätöstä.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C4E7849A-710E-454A-8029-7C10515BBAE8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351629" y="866775"/>
            <a:ext cx="2986254" cy="4679950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3B9494-3B0E-4B3E-BE11-2DB99159E64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5A8336-A803-483A-A758-912B99B54A5F}" type="datetime1">
              <a:rPr lang="fi-FI" smtClean="0"/>
              <a:t>27.7.2022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3D4ED2-CC50-4344-AFB9-B5CF76A25A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24ED77-C9F4-4FE1-BEFB-A670852CAE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ECD0661-CE35-4A9D-95A8-0EF3D6BEB033}"/>
              </a:ext>
            </a:extLst>
          </p:cNvPr>
          <p:cNvSpPr txBox="1"/>
          <p:nvPr/>
        </p:nvSpPr>
        <p:spPr>
          <a:xfrm>
            <a:off x="4572000" y="5902036"/>
            <a:ext cx="6530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https://www.health.nsw.gov.au/mentalhealth/Documents/yes-report-2019-20.pdf</a:t>
            </a:r>
          </a:p>
        </p:txBody>
      </p:sp>
    </p:spTree>
    <p:extLst>
      <p:ext uri="{BB962C8B-B14F-4D97-AF65-F5344CB8AC3E}">
        <p14:creationId xmlns:p14="http://schemas.microsoft.com/office/powerpoint/2010/main" val="323499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asiakaspalaute on tärkeää?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Potilaan / asiakkaan mahdollisuus vaikuttaa palvelujen ja palveluprosessien kehittämiseen</a:t>
            </a:r>
          </a:p>
          <a:p>
            <a:r>
              <a:rPr lang="fi-FI" dirty="0"/>
              <a:t>Ongelmakohtien ja onnistumisen tunnistaminen potilaan / asiakkaan näkökulmasta</a:t>
            </a:r>
            <a:br>
              <a:rPr lang="fi-FI" dirty="0"/>
            </a:br>
            <a:r>
              <a:rPr lang="fi-FI" dirty="0"/>
              <a:t>=&gt; asiakaslähtöisten palvelujen kehittäminen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81DC5E-CAD1-429A-A065-D924E492D283}" type="datetime1">
              <a:rPr lang="fi-FI" smtClean="0"/>
              <a:t>27.7.2022</a:t>
            </a:fld>
            <a:endParaRPr lang="fi-FI" dirty="0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740C92C-7BB9-434E-8EA3-C54B033D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149" y="4230208"/>
            <a:ext cx="7442582" cy="18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6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DACC49-0914-4FC6-9F4A-353B9884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Asiakaspalautteen kerääminen mielenterveys- ja päihdepalveluissa: nykytilanne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9AB2C-DEB8-4D16-9D28-0A4AA7213D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Suurin osa mielenterveys- ja päihdepalveluista kerää asiakaspalautetta</a:t>
            </a:r>
          </a:p>
          <a:p>
            <a:r>
              <a:rPr lang="fi-FI" dirty="0"/>
              <a:t>Käytetyissä kyselylomakkeissa ja tiedon keruun tavoissa on suurta vaihtelua</a:t>
            </a:r>
            <a:br>
              <a:rPr lang="fi-FI" dirty="0"/>
            </a:br>
            <a:r>
              <a:rPr lang="fi-FI" dirty="0"/>
              <a:t>- jatkuva palautteenantomahdollisuus, joissain organisaatioissa erillisiä tiedonkeruujaksoja, jolloin palautteen pyytämiseen panostetaan</a:t>
            </a:r>
            <a:br>
              <a:rPr lang="fi-FI" dirty="0"/>
            </a:br>
            <a:r>
              <a:rPr lang="fi-FI" dirty="0"/>
              <a:t>- </a:t>
            </a:r>
            <a:r>
              <a:rPr lang="fi-FI" dirty="0" err="1"/>
              <a:t>täsmäkysymykset</a:t>
            </a:r>
            <a:r>
              <a:rPr lang="fi-FI" dirty="0"/>
              <a:t> tiettyyn palveluun (esim. osastohoito) tai tiettyyn ajankohtaan palveluprosessia tai yleislomake, jota käytetään kaikissa palveluissa organisaatiossa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3465D5-7C85-4190-9CFE-F2CA67CDA8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5A8336-A803-483A-A758-912B99B54A5F}" type="datetime1">
              <a:rPr lang="fi-FI" smtClean="0"/>
              <a:t>27.7.2022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E15D7A-7CCD-435E-BEC3-ED0A516C29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03FFE8-45E3-4E7E-B321-B23371D38A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3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8CE896-D036-4A28-A2FB-04D1F169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kansallinen? (1) Ei ole vertailukelpoista tietoa</a:t>
            </a:r>
          </a:p>
        </p:txBody>
      </p:sp>
      <p:sp>
        <p:nvSpPr>
          <p:cNvPr id="15" name="Sisällön paikkamerkki 14">
            <a:extLst>
              <a:ext uri="{FF2B5EF4-FFF2-40B4-BE49-F238E27FC236}">
                <a16:creationId xmlns:a16="http://schemas.microsoft.com/office/drawing/2014/main" id="{CBBD6021-D132-44FE-8F8F-0FE6B5B2EC1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sz="2800" dirty="0"/>
              <a:t>Kansallisen mielenterveysstrategian tavoitteena on ihmisten tarpeiden mukaiset, laaja-alaiset palvelut</a:t>
            </a:r>
          </a:p>
          <a:p>
            <a:r>
              <a:rPr lang="fi-FI" sz="2800" dirty="0"/>
              <a:t>Asiakaskokemuksista mielenterveys- ja päihdepalveluissa ei kuitenkaan ole ollut kansallisesti kerättyä, vertailukelpoista tietoa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1A132B-03DF-4DEB-ACA3-70C83AEF86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06D41E-78C5-4BDA-A15B-8DAC9A14B777}" type="datetime1">
              <a:rPr lang="fi-FI" smtClean="0"/>
              <a:t>27.7.2022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76224D-535D-4EF3-AC8D-B0937C7777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44558D-90AC-4459-A5D8-AC9F1D27B9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8" name="Sisällön paikkamerkki 17">
            <a:extLst>
              <a:ext uri="{FF2B5EF4-FFF2-40B4-BE49-F238E27FC236}">
                <a16:creationId xmlns:a16="http://schemas.microsoft.com/office/drawing/2014/main" id="{CD7465EB-CD68-4D0C-BD54-3EFD278090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55636" y="1476375"/>
            <a:ext cx="3386390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8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012010-753D-4C6A-BE77-3F6D88AA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Miksi? (2) Vertailu voi </a:t>
            </a:r>
            <a:r>
              <a:rPr lang="fi-FI"/>
              <a:t>auttaa kehittymään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72524B-9A14-4225-B50F-34A45FC619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4A938C-13EA-44CB-9155-CD1C1D13BD95}" type="datetime1">
              <a:rPr lang="fi-FI" smtClean="0"/>
              <a:t>27.7.2022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80A81C-B9E9-416F-A020-A795DDE18A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8A2F9E-C1D9-4356-AC14-D38FB92B9D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91EE07-04A4-4204-9928-51983E54E7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Mahdollisuus vertailla oman toimipaikan tuloksia kansallisiin tuloksiin auttaa tunnistamaan keskeisiä kehittämiskohteita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FCDDEB6-97AD-4409-AB5D-0C5CFF3AA74F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6362760" y="1476375"/>
            <a:ext cx="4963993" cy="4679950"/>
          </a:xfrm>
        </p:spPr>
      </p:pic>
    </p:spTree>
    <p:extLst>
      <p:ext uri="{BB962C8B-B14F-4D97-AF65-F5344CB8AC3E}">
        <p14:creationId xmlns:p14="http://schemas.microsoft.com/office/powerpoint/2010/main" val="64621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Kansainvälinen näkymä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DC81D1-FDE3-403D-8627-9DBA964963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Systemaattinen katsaus: 75 eri mittaria, joissa yhteensä 1932 erilaista kysymystä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5A8336-A803-483A-A758-912B99B54A5F}" type="datetime1">
              <a:rPr lang="fi-FI" smtClean="0"/>
              <a:t>27.7.2022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Jaana Suvisaari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B33A720-14A3-4DDE-800D-E168B510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71" y="3116687"/>
            <a:ext cx="4415420" cy="29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361D261-FB7D-49DE-8E6F-DF4FF7ECB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166" y="1417872"/>
            <a:ext cx="2969485" cy="3906982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E1DA8CC-25AE-4F87-9490-9F8BB8167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421" y="1417872"/>
            <a:ext cx="2859144" cy="399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Kansallinen asiakaspalautekysely mielenterveys-, päihde- ja riippuvuuspalveluihin: prosessi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sz="2800" dirty="0"/>
              <a:t>Kansallisessa asiakaspalautetyössä pyritään keskeisten piirteiden osalta palveluiden väliseen vertailuun:</a:t>
            </a:r>
            <a:br>
              <a:rPr lang="fi-FI" sz="2800" dirty="0"/>
            </a:br>
            <a:r>
              <a:rPr lang="fi-FI" sz="2800" dirty="0"/>
              <a:t>7 yhteistä kansallista kysymystä sekä net </a:t>
            </a:r>
            <a:r>
              <a:rPr lang="fi-FI" sz="2800" dirty="0" err="1"/>
              <a:t>promoter</a:t>
            </a:r>
            <a:r>
              <a:rPr lang="fi-FI" sz="2800" dirty="0"/>
              <a:t> </a:t>
            </a:r>
            <a:r>
              <a:rPr lang="fi-FI" sz="2800" dirty="0" err="1"/>
              <a:t>score</a:t>
            </a:r>
            <a:r>
              <a:rPr lang="fi-FI" sz="2800" dirty="0"/>
              <a:t> (NPS)</a:t>
            </a:r>
          </a:p>
          <a:p>
            <a:r>
              <a:rPr lang="fi-FI" sz="2800" dirty="0"/>
              <a:t>Rajasimme kyselystä pois palveluja, joissa:</a:t>
            </a:r>
            <a:br>
              <a:rPr lang="fi-FI" sz="2800" dirty="0"/>
            </a:br>
            <a:r>
              <a:rPr lang="fi-FI" sz="2800" dirty="0"/>
              <a:t>- tavanomaisia palveluja koskevat kysymykset eivät tuottaisi mielekästä tietoa: palvelun luonne erilainen (esim. asumispalvelut, päivätoiminta) tai ei varsinaista hoitokontaktia (esim. huumeiden käyttäjien terveysneuvonta)</a:t>
            </a:r>
            <a:br>
              <a:rPr lang="fi-FI" sz="2800" dirty="0"/>
            </a:br>
            <a:r>
              <a:rPr lang="fi-FI" sz="2800" dirty="0"/>
              <a:t>- mielenterveys- tai päihdehoitoa antaa vain yksittäinen työntekijä (kyselyn tekninen toteuttaminen hankalaa, päällekkäisyys terveysasemakyselyn kanssa)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5A8336-A803-483A-A758-912B99B54A5F}" type="datetime1">
              <a:rPr lang="fi-FI" smtClean="0"/>
              <a:t>27.7.2022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Jaana Suvisaari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7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6375" y="412215"/>
            <a:ext cx="4599492" cy="1143000"/>
          </a:xfrm>
        </p:spPr>
        <p:txBody>
          <a:bodyPr>
            <a:noAutofit/>
          </a:bodyPr>
          <a:lstStyle/>
          <a:p>
            <a:r>
              <a:rPr lang="fi-FI" sz="2400" b="1" dirty="0"/>
              <a:t>Millaisista yksiköistä </a:t>
            </a:r>
            <a:br>
              <a:rPr lang="fi-FI" sz="2400" b="1" dirty="0"/>
            </a:br>
            <a:r>
              <a:rPr lang="fi-FI" sz="2400" b="1" dirty="0"/>
              <a:t>yksiköistä </a:t>
            </a:r>
            <a:br>
              <a:rPr lang="fi-FI" sz="2400" b="1" dirty="0"/>
            </a:br>
            <a:r>
              <a:rPr lang="fi-FI" sz="2400" b="1" dirty="0"/>
              <a:t>asiakaspalautetta?</a:t>
            </a:r>
          </a:p>
        </p:txBody>
      </p:sp>
      <p:grpSp>
        <p:nvGrpSpPr>
          <p:cNvPr id="6" name="Ryhmä 5"/>
          <p:cNvGrpSpPr/>
          <p:nvPr/>
        </p:nvGrpSpPr>
        <p:grpSpPr>
          <a:xfrm>
            <a:off x="4494869" y="1049389"/>
            <a:ext cx="3354312" cy="1952606"/>
            <a:chOff x="1174699" y="1650242"/>
            <a:chExt cx="1383792" cy="1187825"/>
          </a:xfrm>
          <a:solidFill>
            <a:schemeClr val="accent1"/>
          </a:solidFill>
        </p:grpSpPr>
        <p:sp>
          <p:nvSpPr>
            <p:cNvPr id="7" name="Kuusikulmio 6"/>
            <p:cNvSpPr/>
            <p:nvPr/>
          </p:nvSpPr>
          <p:spPr>
            <a:xfrm>
              <a:off x="1174699" y="1650242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Kuusikulmio 4"/>
            <p:cNvSpPr/>
            <p:nvPr/>
          </p:nvSpPr>
          <p:spPr>
            <a:xfrm>
              <a:off x="1389000" y="1834195"/>
              <a:ext cx="955190" cy="8199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dirty="0"/>
                <a:t>Yhdistetyt mielenterveys- ja päihdepalvelujen avohoitoyksiköt</a:t>
              </a:r>
              <a:endParaRPr lang="fi-FI" kern="1200" dirty="0"/>
            </a:p>
          </p:txBody>
        </p:sp>
      </p:grpSp>
      <p:grpSp>
        <p:nvGrpSpPr>
          <p:cNvPr id="12" name="Ryhmä 11"/>
          <p:cNvGrpSpPr/>
          <p:nvPr/>
        </p:nvGrpSpPr>
        <p:grpSpPr>
          <a:xfrm>
            <a:off x="527381" y="2224823"/>
            <a:ext cx="3967488" cy="1386001"/>
            <a:chOff x="1174699" y="1650242"/>
            <a:chExt cx="1383792" cy="1187825"/>
          </a:xfrm>
        </p:grpSpPr>
        <p:sp>
          <p:nvSpPr>
            <p:cNvPr id="13" name="Kuusikulmio 12"/>
            <p:cNvSpPr/>
            <p:nvPr/>
          </p:nvSpPr>
          <p:spPr>
            <a:xfrm>
              <a:off x="1174699" y="1650242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Kuusikulmio 4"/>
            <p:cNvSpPr/>
            <p:nvPr/>
          </p:nvSpPr>
          <p:spPr>
            <a:xfrm>
              <a:off x="1330689" y="1834195"/>
              <a:ext cx="1063388" cy="819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dirty="0"/>
                <a:t>Aikuisten mielenterveyspalvelujen avohoitoyksiköt</a:t>
              </a:r>
              <a:endParaRPr lang="fi-FI" kern="1200" dirty="0"/>
            </a:p>
          </p:txBody>
        </p:sp>
      </p:grpSp>
      <p:sp>
        <p:nvSpPr>
          <p:cNvPr id="15" name="Kuusikulmio 14"/>
          <p:cNvSpPr/>
          <p:nvPr/>
        </p:nvSpPr>
        <p:spPr>
          <a:xfrm>
            <a:off x="815414" y="4089181"/>
            <a:ext cx="2872545" cy="119567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i-FI" dirty="0"/>
              <a:t>Aikuisten psykiatrinen sairaalahoito</a:t>
            </a:r>
          </a:p>
        </p:txBody>
      </p:sp>
      <p:sp>
        <p:nvSpPr>
          <p:cNvPr id="16" name="Kuusikulmio 15"/>
          <p:cNvSpPr/>
          <p:nvPr/>
        </p:nvSpPr>
        <p:spPr>
          <a:xfrm>
            <a:off x="5495723" y="3794483"/>
            <a:ext cx="3199788" cy="121869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i-FI" dirty="0"/>
              <a:t>A-klinikat ym. päihdehuollon avohoito</a:t>
            </a:r>
          </a:p>
        </p:txBody>
      </p:sp>
      <p:sp>
        <p:nvSpPr>
          <p:cNvPr id="17" name="Kuusikulmio 16"/>
          <p:cNvSpPr/>
          <p:nvPr/>
        </p:nvSpPr>
        <p:spPr>
          <a:xfrm>
            <a:off x="8433845" y="2550175"/>
            <a:ext cx="3185633" cy="15062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i-FI" dirty="0"/>
              <a:t>Katkaisuhoito  tai päihdekuntoutus</a:t>
            </a:r>
          </a:p>
          <a:p>
            <a:r>
              <a:rPr lang="fi-FI" dirty="0"/>
              <a:t>laitoksessa</a:t>
            </a:r>
          </a:p>
        </p:txBody>
      </p:sp>
      <p:sp>
        <p:nvSpPr>
          <p:cNvPr id="18" name="Kuusikulmio 17"/>
          <p:cNvSpPr/>
          <p:nvPr/>
        </p:nvSpPr>
        <p:spPr>
          <a:xfrm>
            <a:off x="3407701" y="5567631"/>
            <a:ext cx="2976331" cy="57606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Asumispalvelu</a:t>
            </a:r>
            <a:r>
              <a:rPr lang="fi-FI" dirty="0"/>
              <a:t>t</a:t>
            </a:r>
          </a:p>
        </p:txBody>
      </p:sp>
      <p:sp>
        <p:nvSpPr>
          <p:cNvPr id="19" name="Kuusikulmio 18"/>
          <p:cNvSpPr/>
          <p:nvPr/>
        </p:nvSpPr>
        <p:spPr>
          <a:xfrm>
            <a:off x="6484113" y="5813231"/>
            <a:ext cx="5376088" cy="33046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i-FI" sz="1400" dirty="0">
                <a:solidFill>
                  <a:schemeClr val="tx1"/>
                </a:solidFill>
              </a:rPr>
              <a:t>Huumeiden käyttäjien terveysneuvonta</a:t>
            </a:r>
          </a:p>
        </p:txBody>
      </p:sp>
      <p:grpSp>
        <p:nvGrpSpPr>
          <p:cNvPr id="21" name="Ryhmä 20"/>
          <p:cNvGrpSpPr/>
          <p:nvPr/>
        </p:nvGrpSpPr>
        <p:grpSpPr>
          <a:xfrm>
            <a:off x="8261777" y="110114"/>
            <a:ext cx="3744416" cy="1950734"/>
            <a:chOff x="1174699" y="1650242"/>
            <a:chExt cx="1383792" cy="1187825"/>
          </a:xfrm>
        </p:grpSpPr>
        <p:sp>
          <p:nvSpPr>
            <p:cNvPr id="22" name="Kuusikulmio 21"/>
            <p:cNvSpPr/>
            <p:nvPr/>
          </p:nvSpPr>
          <p:spPr>
            <a:xfrm>
              <a:off x="1174699" y="1650242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Kuusikulmio 4"/>
            <p:cNvSpPr/>
            <p:nvPr/>
          </p:nvSpPr>
          <p:spPr>
            <a:xfrm>
              <a:off x="1389000" y="1834195"/>
              <a:ext cx="955190" cy="819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kern="1200" dirty="0">
                  <a:solidFill>
                    <a:schemeClr val="tx1"/>
                  </a:solidFill>
                </a:rPr>
                <a:t>Terveysasemilla työskentelevät päihde- ja depressiohoitajat</a:t>
              </a:r>
            </a:p>
          </p:txBody>
        </p:sp>
      </p:grpSp>
      <p:sp>
        <p:nvSpPr>
          <p:cNvPr id="24" name="Kuusikulmio 23"/>
          <p:cNvSpPr/>
          <p:nvPr/>
        </p:nvSpPr>
        <p:spPr>
          <a:xfrm>
            <a:off x="2207518" y="6309321"/>
            <a:ext cx="9145927" cy="33046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i-FI" sz="1400" dirty="0">
                <a:solidFill>
                  <a:schemeClr val="tx1"/>
                </a:solidFill>
              </a:rPr>
              <a:t>Vertaistoiminta, päiväkeskukset ym. arjen tukea antavat palvelut</a:t>
            </a:r>
          </a:p>
        </p:txBody>
      </p:sp>
      <p:sp>
        <p:nvSpPr>
          <p:cNvPr id="25" name="Kertaa 24"/>
          <p:cNvSpPr/>
          <p:nvPr/>
        </p:nvSpPr>
        <p:spPr>
          <a:xfrm>
            <a:off x="9145200" y="476672"/>
            <a:ext cx="2016224" cy="936104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Kertaa 25"/>
          <p:cNvSpPr/>
          <p:nvPr/>
        </p:nvSpPr>
        <p:spPr>
          <a:xfrm>
            <a:off x="5495723" y="6006500"/>
            <a:ext cx="2016224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Kertaa 26"/>
          <p:cNvSpPr/>
          <p:nvPr/>
        </p:nvSpPr>
        <p:spPr>
          <a:xfrm>
            <a:off x="7277583" y="5402398"/>
            <a:ext cx="2016224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Kertaa 27"/>
          <p:cNvSpPr/>
          <p:nvPr/>
        </p:nvSpPr>
        <p:spPr>
          <a:xfrm>
            <a:off x="4073295" y="5318139"/>
            <a:ext cx="2016224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3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Kansallinen asiakaspalautekysely mielenterveys-, päihde- ja riippuvuuspalveluihin: prosessi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5A8336-A803-483A-A758-912B99B54A5F}" type="datetime1">
              <a:rPr lang="fi-FI" smtClean="0"/>
              <a:t>27.7.2022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Jaana Suvisaari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0C6545-9277-4588-B34A-46C73B2BA62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4651469"/>
              </p:ext>
            </p:extLst>
          </p:nvPr>
        </p:nvGraphicFramePr>
        <p:xfrm>
          <a:off x="720725" y="1476375"/>
          <a:ext cx="1075372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585281"/>
      </p:ext>
    </p:extLst>
  </p:cSld>
  <p:clrMapOvr>
    <a:masterClrMapping/>
  </p:clrMapOvr>
</p:sld>
</file>

<file path=ppt/theme/theme1.xml><?xml version="1.0" encoding="utf-8"?>
<a:theme xmlns:a="http://schemas.openxmlformats.org/drawingml/2006/main" name="THL_ppt-pohja_FI_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0D279F72-949A-449F-91DB-D9F6B2DC6D5F}" vid="{1403DCCF-56B2-4717-AF3C-30E5419E1E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THL_ppt-pohja_FI_2019</Template>
  <TotalTime>742</TotalTime>
  <Words>638</Words>
  <Application>Microsoft Office PowerPoint</Application>
  <PresentationFormat>Laajakuva</PresentationFormat>
  <Paragraphs>96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Source Sans Pro</vt:lpstr>
      <vt:lpstr>THL_ppt-pohja_FI_2019</vt:lpstr>
      <vt:lpstr>Kansallinen asiakaspalautekysely mielenterveys-,   päihde- ja riippuvuuspalveluihin</vt:lpstr>
      <vt:lpstr>Miksi asiakaspalaute on tärkeää?</vt:lpstr>
      <vt:lpstr>Asiakaspalautteen kerääminen mielenterveys- ja päihdepalveluissa: nykytilanne</vt:lpstr>
      <vt:lpstr>Miksi kansallinen? (1) Ei ole vertailukelpoista tietoa</vt:lpstr>
      <vt:lpstr>Miksi? (2) Vertailu voi auttaa kehittymään</vt:lpstr>
      <vt:lpstr>Kansainvälinen näkymä</vt:lpstr>
      <vt:lpstr>Kansallinen asiakaspalautekysely mielenterveys-, päihde- ja riippuvuuspalveluihin: prosessi</vt:lpstr>
      <vt:lpstr>Millaisista yksiköistä  yksiköistä  asiakaspalautetta?</vt:lpstr>
      <vt:lpstr>Kansallinen asiakaspalautekysely mielenterveys-, päihde- ja riippuvuuspalveluihin: prosessi</vt:lpstr>
      <vt:lpstr>Työpajat</vt:lpstr>
      <vt:lpstr>Hoitopaikkojen tunnistaminen</vt:lpstr>
      <vt:lpstr>Kyselyn käytännön toteutus</vt:lpstr>
      <vt:lpstr>Vastaukset sairaanhoitopiireittäin: yhtä lukuun ottamatta kaikki sairaanhoitopiirit osallistuivat</vt:lpstr>
      <vt:lpstr>Tulevaisuus?</vt:lpstr>
    </vt:vector>
  </TitlesOfParts>
  <Company>THL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Asiakaspalautekysely mielenterveys- ja päihdepalveluihin</dc:title>
  <dc:creator>Suvisaari Jaana</dc:creator>
  <cp:lastModifiedBy>Jaana Suvisaari</cp:lastModifiedBy>
  <cp:revision>56</cp:revision>
  <dcterms:created xsi:type="dcterms:W3CDTF">2021-03-09T14:17:27Z</dcterms:created>
  <dcterms:modified xsi:type="dcterms:W3CDTF">2022-07-27T07:41:16Z</dcterms:modified>
</cp:coreProperties>
</file>