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701" r:id="rId5"/>
    <p:sldMasterId id="2147483679" r:id="rId6"/>
  </p:sldMasterIdLst>
  <p:notesMasterIdLst>
    <p:notesMasterId r:id="rId17"/>
  </p:notesMasterIdLst>
  <p:sldIdLst>
    <p:sldId id="353" r:id="rId7"/>
    <p:sldId id="388" r:id="rId8"/>
    <p:sldId id="411" r:id="rId9"/>
    <p:sldId id="414" r:id="rId10"/>
    <p:sldId id="412" r:id="rId11"/>
    <p:sldId id="413" r:id="rId12"/>
    <p:sldId id="409" r:id="rId13"/>
    <p:sldId id="410" r:id="rId14"/>
    <p:sldId id="368" r:id="rId15"/>
    <p:sldId id="379" r:id="rId1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228;ytt&#228;j&#228;\OneDrive%20-%20TUNI.fi\Barometri\Baro%202020_2021\Masennuskysely\Masennuskysely280320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Taul1!$D$100:$D$110</c:f>
              <c:strCache>
                <c:ptCount val="11"/>
                <c:pt idx="0">
                  <c:v>En mitään näistä</c:v>
                </c:pt>
                <c:pt idx="1">
                  <c:v>Perinteinen lääkehoito + Omega3 rasvahapot</c:v>
                </c:pt>
                <c:pt idx="2">
                  <c:v>Perhe-/pariterapia</c:v>
                </c:pt>
                <c:pt idx="3">
                  <c:v>Nettiterapia</c:v>
                </c:pt>
                <c:pt idx="4">
                  <c:v>Luovat terapiamuodot</c:v>
                </c:pt>
                <c:pt idx="5">
                  <c:v>Sähköhoito, magneettistimulaatio, tasavirtastimulaatio, neuromodulaariset hoidot</c:v>
                </c:pt>
                <c:pt idx="6">
                  <c:v>Muu hoito</c:v>
                </c:pt>
                <c:pt idx="7">
                  <c:v>Vaihtoehtoiset itsehoitokeinot</c:v>
                </c:pt>
                <c:pt idx="8">
                  <c:v>Perinteinen lääkehoito (2 lääkettä yhtä aikaa)</c:v>
                </c:pt>
                <c:pt idx="9">
                  <c:v>Perinteinen lääkehoito (1 lääke)</c:v>
                </c:pt>
                <c:pt idx="10">
                  <c:v>Psykoterapia</c:v>
                </c:pt>
              </c:strCache>
            </c:strRef>
          </c:cat>
          <c:val>
            <c:numRef>
              <c:f>Taul1!$E$100:$E$110</c:f>
              <c:numCache>
                <c:formatCode>0</c:formatCode>
                <c:ptCount val="11"/>
                <c:pt idx="0">
                  <c:v>1.7</c:v>
                </c:pt>
                <c:pt idx="1">
                  <c:v>5.37</c:v>
                </c:pt>
                <c:pt idx="2">
                  <c:v>6.93</c:v>
                </c:pt>
                <c:pt idx="3">
                  <c:v>8.1999999999999993</c:v>
                </c:pt>
                <c:pt idx="4">
                  <c:v>10.89</c:v>
                </c:pt>
                <c:pt idx="5">
                  <c:v>13.72</c:v>
                </c:pt>
                <c:pt idx="6">
                  <c:v>15.56</c:v>
                </c:pt>
                <c:pt idx="7">
                  <c:v>22.91</c:v>
                </c:pt>
                <c:pt idx="8">
                  <c:v>52.05</c:v>
                </c:pt>
                <c:pt idx="9">
                  <c:v>54.74</c:v>
                </c:pt>
                <c:pt idx="10">
                  <c:v>63.51</c:v>
                </c:pt>
              </c:numCache>
            </c:numRef>
          </c:val>
          <c:extLst>
            <c:ext xmlns:c16="http://schemas.microsoft.com/office/drawing/2014/chart" uri="{C3380CC4-5D6E-409C-BE32-E72D297353CC}">
              <c16:uniqueId val="{00000000-4567-4F95-8A44-D23D599D435E}"/>
            </c:ext>
          </c:extLst>
        </c:ser>
        <c:dLbls>
          <c:dLblPos val="outEnd"/>
          <c:showLegendKey val="0"/>
          <c:showVal val="1"/>
          <c:showCatName val="0"/>
          <c:showSerName val="0"/>
          <c:showPercent val="0"/>
          <c:showBubbleSize val="0"/>
        </c:dLbls>
        <c:gapWidth val="182"/>
        <c:axId val="348189712"/>
        <c:axId val="348184720"/>
      </c:barChart>
      <c:catAx>
        <c:axId val="34818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fi-FI"/>
          </a:p>
        </c:txPr>
        <c:crossAx val="348184720"/>
        <c:crosses val="autoZero"/>
        <c:auto val="1"/>
        <c:lblAlgn val="ctr"/>
        <c:lblOffset val="100"/>
        <c:noMultiLvlLbl val="0"/>
      </c:catAx>
      <c:valAx>
        <c:axId val="348184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3481897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i-FI" sz="2000" b="1" dirty="0"/>
              <a:t>Hoitoon hakeutuminen masennuksen jälkeen</a:t>
            </a:r>
          </a:p>
        </c:rich>
      </c:tx>
      <c:layout>
        <c:manualLayout>
          <c:xMode val="edge"/>
          <c:yMode val="edge"/>
          <c:x val="8.377788614292031E-4"/>
          <c:y val="3.241943539512128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1.8568759201723271E-2"/>
          <c:y val="0.15108174791762422"/>
          <c:w val="0.5993519743705793"/>
          <c:h val="0.24580538901145069"/>
        </c:manualLayout>
      </c:layout>
      <c:barChart>
        <c:barDir val="bar"/>
        <c:grouping val="percentStacked"/>
        <c:varyColors val="0"/>
        <c:ser>
          <c:idx val="0"/>
          <c:order val="0"/>
          <c:tx>
            <c:strRef>
              <c:f>Taul1!$F$62</c:f>
              <c:strCache>
                <c:ptCount val="1"/>
                <c:pt idx="0">
                  <c:v>Samalla viikolla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Taul1!$G$62</c:f>
              <c:numCache>
                <c:formatCode>0</c:formatCode>
                <c:ptCount val="1"/>
                <c:pt idx="0">
                  <c:v>9.19</c:v>
                </c:pt>
              </c:numCache>
            </c:numRef>
          </c:val>
          <c:extLst>
            <c:ext xmlns:c16="http://schemas.microsoft.com/office/drawing/2014/chart" uri="{C3380CC4-5D6E-409C-BE32-E72D297353CC}">
              <c16:uniqueId val="{00000000-DFEC-4C23-9078-8332B6BB54AD}"/>
            </c:ext>
          </c:extLst>
        </c:ser>
        <c:ser>
          <c:idx val="1"/>
          <c:order val="1"/>
          <c:tx>
            <c:strRef>
              <c:f>Taul1!$F$63</c:f>
              <c:strCache>
                <c:ptCount val="1"/>
                <c:pt idx="0">
                  <c:v>Parin viikon sisällä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Taul1!$G$63</c:f>
              <c:numCache>
                <c:formatCode>0</c:formatCode>
                <c:ptCount val="1"/>
                <c:pt idx="0">
                  <c:v>7.72</c:v>
                </c:pt>
              </c:numCache>
            </c:numRef>
          </c:val>
          <c:extLst>
            <c:ext xmlns:c16="http://schemas.microsoft.com/office/drawing/2014/chart" uri="{C3380CC4-5D6E-409C-BE32-E72D297353CC}">
              <c16:uniqueId val="{00000001-DFEC-4C23-9078-8332B6BB54AD}"/>
            </c:ext>
          </c:extLst>
        </c:ser>
        <c:ser>
          <c:idx val="2"/>
          <c:order val="2"/>
          <c:tx>
            <c:strRef>
              <c:f>Taul1!$F$64</c:f>
              <c:strCache>
                <c:ptCount val="1"/>
                <c:pt idx="0">
                  <c:v>Kuukauden sisällä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Taul1!$G$64</c:f>
              <c:numCache>
                <c:formatCode>0</c:formatCode>
                <c:ptCount val="1"/>
                <c:pt idx="0">
                  <c:v>12.5</c:v>
                </c:pt>
              </c:numCache>
            </c:numRef>
          </c:val>
          <c:extLst>
            <c:ext xmlns:c16="http://schemas.microsoft.com/office/drawing/2014/chart" uri="{C3380CC4-5D6E-409C-BE32-E72D297353CC}">
              <c16:uniqueId val="{00000002-DFEC-4C23-9078-8332B6BB54AD}"/>
            </c:ext>
          </c:extLst>
        </c:ser>
        <c:ser>
          <c:idx val="3"/>
          <c:order val="3"/>
          <c:tx>
            <c:strRef>
              <c:f>Taul1!$F$65</c:f>
              <c:strCache>
                <c:ptCount val="1"/>
                <c:pt idx="0">
                  <c:v>Kolmen kuukauden aikana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Taul1!$G$65</c:f>
              <c:numCache>
                <c:formatCode>0</c:formatCode>
                <c:ptCount val="1"/>
                <c:pt idx="0">
                  <c:v>13.48</c:v>
                </c:pt>
              </c:numCache>
            </c:numRef>
          </c:val>
          <c:extLst>
            <c:ext xmlns:c16="http://schemas.microsoft.com/office/drawing/2014/chart" uri="{C3380CC4-5D6E-409C-BE32-E72D297353CC}">
              <c16:uniqueId val="{00000003-DFEC-4C23-9078-8332B6BB54AD}"/>
            </c:ext>
          </c:extLst>
        </c:ser>
        <c:ser>
          <c:idx val="4"/>
          <c:order val="4"/>
          <c:tx>
            <c:strRef>
              <c:f>Taul1!$F$66</c:f>
              <c:strCache>
                <c:ptCount val="1"/>
                <c:pt idx="0">
                  <c:v>Puolen vuoden aikana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Taul1!$G$66</c:f>
              <c:numCache>
                <c:formatCode>0</c:formatCode>
                <c:ptCount val="1"/>
                <c:pt idx="0">
                  <c:v>15.69</c:v>
                </c:pt>
              </c:numCache>
            </c:numRef>
          </c:val>
          <c:extLst>
            <c:ext xmlns:c16="http://schemas.microsoft.com/office/drawing/2014/chart" uri="{C3380CC4-5D6E-409C-BE32-E72D297353CC}">
              <c16:uniqueId val="{00000004-DFEC-4C23-9078-8332B6BB54AD}"/>
            </c:ext>
          </c:extLst>
        </c:ser>
        <c:ser>
          <c:idx val="5"/>
          <c:order val="5"/>
          <c:tx>
            <c:strRef>
              <c:f>Taul1!$F$67</c:f>
              <c:strCache>
                <c:ptCount val="1"/>
                <c:pt idx="0">
                  <c:v>Kauemmin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Taul1!$G$67</c:f>
              <c:numCache>
                <c:formatCode>0</c:formatCode>
                <c:ptCount val="1"/>
                <c:pt idx="0">
                  <c:v>29.41</c:v>
                </c:pt>
              </c:numCache>
            </c:numRef>
          </c:val>
          <c:extLst>
            <c:ext xmlns:c16="http://schemas.microsoft.com/office/drawing/2014/chart" uri="{C3380CC4-5D6E-409C-BE32-E72D297353CC}">
              <c16:uniqueId val="{00000005-DFEC-4C23-9078-8332B6BB54AD}"/>
            </c:ext>
          </c:extLst>
        </c:ser>
        <c:ser>
          <c:idx val="6"/>
          <c:order val="6"/>
          <c:tx>
            <c:strRef>
              <c:f>Taul1!$F$68</c:f>
              <c:strCache>
                <c:ptCount val="1"/>
                <c:pt idx="0">
                  <c:v>En osaa sanoa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Taul1!$G$68</c:f>
              <c:numCache>
                <c:formatCode>0</c:formatCode>
                <c:ptCount val="1"/>
                <c:pt idx="0">
                  <c:v>12.01</c:v>
                </c:pt>
              </c:numCache>
            </c:numRef>
          </c:val>
          <c:extLst>
            <c:ext xmlns:c16="http://schemas.microsoft.com/office/drawing/2014/chart" uri="{C3380CC4-5D6E-409C-BE32-E72D297353CC}">
              <c16:uniqueId val="{00000006-DFEC-4C23-9078-8332B6BB54AD}"/>
            </c:ext>
          </c:extLst>
        </c:ser>
        <c:dLbls>
          <c:dLblPos val="ctr"/>
          <c:showLegendKey val="0"/>
          <c:showVal val="1"/>
          <c:showCatName val="0"/>
          <c:showSerName val="0"/>
          <c:showPercent val="0"/>
          <c:showBubbleSize val="0"/>
        </c:dLbls>
        <c:gapWidth val="55"/>
        <c:overlap val="100"/>
        <c:axId val="1947059008"/>
        <c:axId val="1947058176"/>
      </c:barChart>
      <c:catAx>
        <c:axId val="1947059008"/>
        <c:scaling>
          <c:orientation val="minMax"/>
        </c:scaling>
        <c:delete val="1"/>
        <c:axPos val="l"/>
        <c:numFmt formatCode="General" sourceLinked="1"/>
        <c:majorTickMark val="none"/>
        <c:minorTickMark val="none"/>
        <c:tickLblPos val="nextTo"/>
        <c:crossAx val="1947058176"/>
        <c:crosses val="autoZero"/>
        <c:auto val="1"/>
        <c:lblAlgn val="ctr"/>
        <c:lblOffset val="100"/>
        <c:noMultiLvlLbl val="0"/>
      </c:catAx>
      <c:valAx>
        <c:axId val="1947058176"/>
        <c:scaling>
          <c:orientation val="minMax"/>
        </c:scaling>
        <c:delete val="1"/>
        <c:axPos val="b"/>
        <c:numFmt formatCode="0%" sourceLinked="1"/>
        <c:majorTickMark val="none"/>
        <c:minorTickMark val="none"/>
        <c:tickLblPos val="nextTo"/>
        <c:crossAx val="1947059008"/>
        <c:crosses val="autoZero"/>
        <c:crossBetween val="between"/>
      </c:valAx>
      <c:spPr>
        <a:noFill/>
        <a:ln>
          <a:noFill/>
        </a:ln>
        <a:effectLst/>
      </c:spPr>
    </c:plotArea>
    <c:legend>
      <c:legendPos val="r"/>
      <c:layout>
        <c:manualLayout>
          <c:xMode val="edge"/>
          <c:yMode val="edge"/>
          <c:x val="0.70336973794613677"/>
          <c:y val="3.9601146142101855E-2"/>
          <c:w val="0.29663026205386317"/>
          <c:h val="0.5573315611818978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2000" b="1" dirty="0"/>
              <a:t>Ensimmäinen hoito hoitoon hakeutumisen jälkeen (lääkkeet, terapia...)</a:t>
            </a:r>
          </a:p>
        </c:rich>
      </c:tx>
      <c:layout>
        <c:manualLayout>
          <c:xMode val="edge"/>
          <c:yMode val="edge"/>
          <c:x val="0"/>
          <c:y val="6.190857339940712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1894212738641308E-2"/>
          <c:y val="0.17004232512535286"/>
          <c:w val="0.63230759423836558"/>
          <c:h val="0.44683992170026277"/>
        </c:manualLayout>
      </c:layout>
      <c:barChart>
        <c:barDir val="bar"/>
        <c:grouping val="percentStacked"/>
        <c:varyColors val="0"/>
        <c:ser>
          <c:idx val="0"/>
          <c:order val="0"/>
          <c:tx>
            <c:strRef>
              <c:f>Taul1!$F$77</c:f>
              <c:strCache>
                <c:ptCount val="1"/>
                <c:pt idx="0">
                  <c:v>Välittömästi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Taul1!$G$77</c:f>
              <c:numCache>
                <c:formatCode>0</c:formatCode>
                <c:ptCount val="1"/>
                <c:pt idx="0">
                  <c:v>40.17</c:v>
                </c:pt>
              </c:numCache>
            </c:numRef>
          </c:val>
          <c:extLst>
            <c:ext xmlns:c16="http://schemas.microsoft.com/office/drawing/2014/chart" uri="{C3380CC4-5D6E-409C-BE32-E72D297353CC}">
              <c16:uniqueId val="{00000000-DA97-461D-91A1-06A3FBEC6621}"/>
            </c:ext>
          </c:extLst>
        </c:ser>
        <c:ser>
          <c:idx val="1"/>
          <c:order val="1"/>
          <c:tx>
            <c:strRef>
              <c:f>Taul1!$F$78</c:f>
              <c:strCache>
                <c:ptCount val="1"/>
                <c:pt idx="0">
                  <c:v>Toisen käyntikerran jälkeen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Taul1!$G$78</c:f>
              <c:numCache>
                <c:formatCode>0</c:formatCode>
                <c:ptCount val="1"/>
                <c:pt idx="0">
                  <c:v>13.58</c:v>
                </c:pt>
              </c:numCache>
            </c:numRef>
          </c:val>
          <c:extLst>
            <c:ext xmlns:c16="http://schemas.microsoft.com/office/drawing/2014/chart" uri="{C3380CC4-5D6E-409C-BE32-E72D297353CC}">
              <c16:uniqueId val="{00000001-DA97-461D-91A1-06A3FBEC6621}"/>
            </c:ext>
          </c:extLst>
        </c:ser>
        <c:ser>
          <c:idx val="2"/>
          <c:order val="2"/>
          <c:tx>
            <c:strRef>
              <c:f>Taul1!$F$79</c:f>
              <c:strCache>
                <c:ptCount val="1"/>
                <c:pt idx="0">
                  <c:v>Erikoislääkärin konsultaation jälkeen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Taul1!$G$79</c:f>
              <c:numCache>
                <c:formatCode>0</c:formatCode>
                <c:ptCount val="1"/>
                <c:pt idx="0">
                  <c:v>28.71</c:v>
                </c:pt>
              </c:numCache>
            </c:numRef>
          </c:val>
          <c:extLst>
            <c:ext xmlns:c16="http://schemas.microsoft.com/office/drawing/2014/chart" uri="{C3380CC4-5D6E-409C-BE32-E72D297353CC}">
              <c16:uniqueId val="{00000002-DA97-461D-91A1-06A3FBEC6621}"/>
            </c:ext>
          </c:extLst>
        </c:ser>
        <c:ser>
          <c:idx val="3"/>
          <c:order val="3"/>
          <c:tx>
            <c:strRef>
              <c:f>Taul1!$F$80</c:f>
              <c:strCache>
                <c:ptCount val="1"/>
                <c:pt idx="0">
                  <c:v>En osaa sanoa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Taul1!$G$80</c:f>
              <c:numCache>
                <c:formatCode>0</c:formatCode>
                <c:ptCount val="1"/>
                <c:pt idx="0">
                  <c:v>17.54</c:v>
                </c:pt>
              </c:numCache>
            </c:numRef>
          </c:val>
          <c:extLst>
            <c:ext xmlns:c16="http://schemas.microsoft.com/office/drawing/2014/chart" uri="{C3380CC4-5D6E-409C-BE32-E72D297353CC}">
              <c16:uniqueId val="{00000003-DA97-461D-91A1-06A3FBEC6621}"/>
            </c:ext>
          </c:extLst>
        </c:ser>
        <c:dLbls>
          <c:dLblPos val="ctr"/>
          <c:showLegendKey val="0"/>
          <c:showVal val="1"/>
          <c:showCatName val="0"/>
          <c:showSerName val="0"/>
          <c:showPercent val="0"/>
          <c:showBubbleSize val="0"/>
        </c:dLbls>
        <c:gapWidth val="150"/>
        <c:overlap val="100"/>
        <c:axId val="1582155008"/>
        <c:axId val="1582159584"/>
      </c:barChart>
      <c:catAx>
        <c:axId val="1582155008"/>
        <c:scaling>
          <c:orientation val="minMax"/>
        </c:scaling>
        <c:delete val="1"/>
        <c:axPos val="l"/>
        <c:numFmt formatCode="General" sourceLinked="1"/>
        <c:majorTickMark val="none"/>
        <c:minorTickMark val="none"/>
        <c:tickLblPos val="nextTo"/>
        <c:crossAx val="1582159584"/>
        <c:crosses val="autoZero"/>
        <c:auto val="1"/>
        <c:lblAlgn val="ctr"/>
        <c:lblOffset val="100"/>
        <c:noMultiLvlLbl val="0"/>
      </c:catAx>
      <c:valAx>
        <c:axId val="1582159584"/>
        <c:scaling>
          <c:orientation val="minMax"/>
        </c:scaling>
        <c:delete val="1"/>
        <c:axPos val="b"/>
        <c:numFmt formatCode="0%" sourceLinked="1"/>
        <c:majorTickMark val="none"/>
        <c:minorTickMark val="none"/>
        <c:tickLblPos val="nextTo"/>
        <c:crossAx val="1582155008"/>
        <c:crosses val="autoZero"/>
        <c:crossBetween val="between"/>
      </c:valAx>
      <c:spPr>
        <a:noFill/>
        <a:ln>
          <a:noFill/>
        </a:ln>
        <a:effectLst/>
      </c:spPr>
    </c:plotArea>
    <c:legend>
      <c:legendPos val="r"/>
      <c:layout>
        <c:manualLayout>
          <c:xMode val="edge"/>
          <c:yMode val="edge"/>
          <c:x val="0.7217492951453236"/>
          <c:y val="0.16595874034676925"/>
          <c:w val="0.2782507048546764"/>
          <c:h val="0.687731604043347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i-FI" sz="2000" b="0" dirty="0">
                <a:latin typeface="Tahoma" panose="020B0604030504040204" pitchFamily="34" charset="0"/>
                <a:ea typeface="Tahoma" panose="020B0604030504040204" pitchFamily="34" charset="0"/>
                <a:cs typeface="Tahoma" panose="020B0604030504040204" pitchFamily="34" charset="0"/>
              </a:rPr>
              <a:t>Hoitoon</a:t>
            </a:r>
            <a:r>
              <a:rPr lang="fi-FI" sz="2000" b="0" baseline="0" dirty="0">
                <a:latin typeface="Tahoma" panose="020B0604030504040204" pitchFamily="34" charset="0"/>
                <a:ea typeface="Tahoma" panose="020B0604030504040204" pitchFamily="34" charset="0"/>
                <a:cs typeface="Tahoma" panose="020B0604030504040204" pitchFamily="34" charset="0"/>
              </a:rPr>
              <a:t> hakeutuminen viivästynyt leimautumisen pelossa</a:t>
            </a:r>
            <a:endParaRPr lang="fi-FI" sz="2000" b="0"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2.700641431602392E-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
          <c:y val="0.26810486078200141"/>
          <c:w val="0.60327036477572071"/>
          <c:h val="0.40593169505655641"/>
        </c:manualLayout>
      </c:layout>
      <c:barChart>
        <c:barDir val="bar"/>
        <c:grouping val="percentStacked"/>
        <c:varyColors val="0"/>
        <c:ser>
          <c:idx val="0"/>
          <c:order val="0"/>
          <c:tx>
            <c:strRef>
              <c:f>Taul1!$J$50</c:f>
              <c:strCache>
                <c:ptCount val="1"/>
                <c:pt idx="0">
                  <c:v>Kyllä, huomattavasti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Taul1!$K$50</c:f>
              <c:numCache>
                <c:formatCode>0</c:formatCode>
                <c:ptCount val="1"/>
                <c:pt idx="0">
                  <c:v>15.44</c:v>
                </c:pt>
              </c:numCache>
            </c:numRef>
          </c:val>
          <c:extLst>
            <c:ext xmlns:c16="http://schemas.microsoft.com/office/drawing/2014/chart" uri="{C3380CC4-5D6E-409C-BE32-E72D297353CC}">
              <c16:uniqueId val="{00000000-D91F-492D-B3F0-05DC6283047A}"/>
            </c:ext>
          </c:extLst>
        </c:ser>
        <c:ser>
          <c:idx val="1"/>
          <c:order val="1"/>
          <c:tx>
            <c:strRef>
              <c:f>Taul1!$J$51</c:f>
              <c:strCache>
                <c:ptCount val="1"/>
                <c:pt idx="0">
                  <c:v>Kyllä, jonkin verran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Taul1!$K$51</c:f>
              <c:numCache>
                <c:formatCode>0</c:formatCode>
                <c:ptCount val="1"/>
                <c:pt idx="0">
                  <c:v>28.8</c:v>
                </c:pt>
              </c:numCache>
            </c:numRef>
          </c:val>
          <c:extLst>
            <c:ext xmlns:c16="http://schemas.microsoft.com/office/drawing/2014/chart" uri="{C3380CC4-5D6E-409C-BE32-E72D297353CC}">
              <c16:uniqueId val="{00000001-D91F-492D-B3F0-05DC6283047A}"/>
            </c:ext>
          </c:extLst>
        </c:ser>
        <c:ser>
          <c:idx val="2"/>
          <c:order val="2"/>
          <c:tx>
            <c:strRef>
              <c:f>Taul1!$J$52</c:f>
              <c:strCache>
                <c:ptCount val="1"/>
                <c:pt idx="0">
                  <c:v>Ei juurikaan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Taul1!$K$52</c:f>
              <c:numCache>
                <c:formatCode>0</c:formatCode>
                <c:ptCount val="1"/>
                <c:pt idx="0">
                  <c:v>26.96</c:v>
                </c:pt>
              </c:numCache>
            </c:numRef>
          </c:val>
          <c:extLst>
            <c:ext xmlns:c16="http://schemas.microsoft.com/office/drawing/2014/chart" uri="{C3380CC4-5D6E-409C-BE32-E72D297353CC}">
              <c16:uniqueId val="{00000002-D91F-492D-B3F0-05DC6283047A}"/>
            </c:ext>
          </c:extLst>
        </c:ser>
        <c:ser>
          <c:idx val="3"/>
          <c:order val="3"/>
          <c:tx>
            <c:strRef>
              <c:f>Taul1!$J$53</c:f>
              <c:strCache>
                <c:ptCount val="1"/>
                <c:pt idx="0">
                  <c:v>Ei lainkaan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Taul1!$K$53</c:f>
              <c:numCache>
                <c:formatCode>0</c:formatCode>
                <c:ptCount val="1"/>
                <c:pt idx="0">
                  <c:v>26.1</c:v>
                </c:pt>
              </c:numCache>
            </c:numRef>
          </c:val>
          <c:extLst>
            <c:ext xmlns:c16="http://schemas.microsoft.com/office/drawing/2014/chart" uri="{C3380CC4-5D6E-409C-BE32-E72D297353CC}">
              <c16:uniqueId val="{00000003-D91F-492D-B3F0-05DC6283047A}"/>
            </c:ext>
          </c:extLst>
        </c:ser>
        <c:ser>
          <c:idx val="4"/>
          <c:order val="4"/>
          <c:tx>
            <c:strRef>
              <c:f>Taul1!$J$54</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Taul1!$K$54</c:f>
              <c:numCache>
                <c:formatCode>0</c:formatCode>
                <c:ptCount val="1"/>
                <c:pt idx="0">
                  <c:v>2.7</c:v>
                </c:pt>
              </c:numCache>
            </c:numRef>
          </c:val>
          <c:extLst>
            <c:ext xmlns:c16="http://schemas.microsoft.com/office/drawing/2014/chart" uri="{C3380CC4-5D6E-409C-BE32-E72D297353CC}">
              <c16:uniqueId val="{00000004-D91F-492D-B3F0-05DC6283047A}"/>
            </c:ext>
          </c:extLst>
        </c:ser>
        <c:dLbls>
          <c:dLblPos val="ctr"/>
          <c:showLegendKey val="0"/>
          <c:showVal val="1"/>
          <c:showCatName val="0"/>
          <c:showSerName val="0"/>
          <c:showPercent val="0"/>
          <c:showBubbleSize val="0"/>
        </c:dLbls>
        <c:gapWidth val="55"/>
        <c:overlap val="100"/>
        <c:axId val="1935812608"/>
        <c:axId val="1935795552"/>
      </c:barChart>
      <c:catAx>
        <c:axId val="1935812608"/>
        <c:scaling>
          <c:orientation val="minMax"/>
        </c:scaling>
        <c:delete val="1"/>
        <c:axPos val="l"/>
        <c:numFmt formatCode="General" sourceLinked="1"/>
        <c:majorTickMark val="none"/>
        <c:minorTickMark val="none"/>
        <c:tickLblPos val="nextTo"/>
        <c:crossAx val="1935795552"/>
        <c:crosses val="autoZero"/>
        <c:auto val="1"/>
        <c:lblAlgn val="ctr"/>
        <c:lblOffset val="100"/>
        <c:noMultiLvlLbl val="0"/>
      </c:catAx>
      <c:valAx>
        <c:axId val="1935795552"/>
        <c:scaling>
          <c:orientation val="minMax"/>
        </c:scaling>
        <c:delete val="1"/>
        <c:axPos val="b"/>
        <c:numFmt formatCode="0%" sourceLinked="1"/>
        <c:majorTickMark val="none"/>
        <c:minorTickMark val="none"/>
        <c:tickLblPos val="nextTo"/>
        <c:crossAx val="1935812608"/>
        <c:crosses val="autoZero"/>
        <c:crossBetween val="between"/>
      </c:valAx>
      <c:spPr>
        <a:noFill/>
        <a:ln>
          <a:noFill/>
        </a:ln>
        <a:effectLst/>
      </c:spPr>
    </c:plotArea>
    <c:legend>
      <c:legendPos val="r"/>
      <c:layout>
        <c:manualLayout>
          <c:xMode val="edge"/>
          <c:yMode val="edge"/>
          <c:x val="0.68143717149116212"/>
          <c:y val="0.2252425015359982"/>
          <c:w val="0.24240654110069962"/>
          <c:h val="0.664281990653683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solidFill>
        <a:schemeClr val="bg1"/>
      </a:solid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12446188003775E-2"/>
          <c:y val="5.6275662930934819E-2"/>
          <c:w val="0.6024911843197942"/>
          <c:h val="0.64188214498496021"/>
        </c:manualLayout>
      </c:layout>
      <c:barChart>
        <c:barDir val="bar"/>
        <c:grouping val="percentStacked"/>
        <c:varyColors val="0"/>
        <c:ser>
          <c:idx val="0"/>
          <c:order val="0"/>
          <c:tx>
            <c:strRef>
              <c:f>Taul1!$E$86</c:f>
              <c:strCache>
                <c:ptCount val="1"/>
                <c:pt idx="0">
                  <c:v>En ole saanut tehotonta hoitoa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Taul1!$F$86</c:f>
              <c:numCache>
                <c:formatCode>0</c:formatCode>
                <c:ptCount val="1"/>
                <c:pt idx="0">
                  <c:v>20.09</c:v>
                </c:pt>
              </c:numCache>
            </c:numRef>
          </c:val>
          <c:extLst>
            <c:ext xmlns:c16="http://schemas.microsoft.com/office/drawing/2014/chart" uri="{C3380CC4-5D6E-409C-BE32-E72D297353CC}">
              <c16:uniqueId val="{00000000-035E-4ADE-91A0-DE4439B9A85E}"/>
            </c:ext>
          </c:extLst>
        </c:ser>
        <c:ser>
          <c:idx val="1"/>
          <c:order val="1"/>
          <c:tx>
            <c:strRef>
              <c:f>Taul1!$E$87</c:f>
              <c:strCache>
                <c:ptCount val="1"/>
                <c:pt idx="0">
                  <c:v>Tehotonta 1-3 kuukautta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Taul1!$F$87</c:f>
              <c:numCache>
                <c:formatCode>0</c:formatCode>
                <c:ptCount val="1"/>
                <c:pt idx="0">
                  <c:v>12.02</c:v>
                </c:pt>
              </c:numCache>
            </c:numRef>
          </c:val>
          <c:extLst>
            <c:ext xmlns:c16="http://schemas.microsoft.com/office/drawing/2014/chart" uri="{C3380CC4-5D6E-409C-BE32-E72D297353CC}">
              <c16:uniqueId val="{00000001-035E-4ADE-91A0-DE4439B9A85E}"/>
            </c:ext>
          </c:extLst>
        </c:ser>
        <c:ser>
          <c:idx val="2"/>
          <c:order val="2"/>
          <c:tx>
            <c:strRef>
              <c:f>Taul1!$E$88</c:f>
              <c:strCache>
                <c:ptCount val="1"/>
                <c:pt idx="0">
                  <c:v>Tehotonta 3-6 kuukautta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Taul1!$F$88</c:f>
              <c:numCache>
                <c:formatCode>0</c:formatCode>
                <c:ptCount val="1"/>
                <c:pt idx="0">
                  <c:v>10.039999999999999</c:v>
                </c:pt>
              </c:numCache>
            </c:numRef>
          </c:val>
          <c:extLst>
            <c:ext xmlns:c16="http://schemas.microsoft.com/office/drawing/2014/chart" uri="{C3380CC4-5D6E-409C-BE32-E72D297353CC}">
              <c16:uniqueId val="{00000002-035E-4ADE-91A0-DE4439B9A85E}"/>
            </c:ext>
          </c:extLst>
        </c:ser>
        <c:ser>
          <c:idx val="3"/>
          <c:order val="3"/>
          <c:tx>
            <c:strRef>
              <c:f>Taul1!$E$89</c:f>
              <c:strCache>
                <c:ptCount val="1"/>
                <c:pt idx="0">
                  <c:v>Tehotonta yli puoli vuotta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Taul1!$F$89</c:f>
              <c:numCache>
                <c:formatCode>0</c:formatCode>
                <c:ptCount val="1"/>
                <c:pt idx="0">
                  <c:v>23.2</c:v>
                </c:pt>
              </c:numCache>
            </c:numRef>
          </c:val>
          <c:extLst>
            <c:ext xmlns:c16="http://schemas.microsoft.com/office/drawing/2014/chart" uri="{C3380CC4-5D6E-409C-BE32-E72D297353CC}">
              <c16:uniqueId val="{00000003-035E-4ADE-91A0-DE4439B9A85E}"/>
            </c:ext>
          </c:extLst>
        </c:ser>
        <c:ser>
          <c:idx val="4"/>
          <c:order val="4"/>
          <c:tx>
            <c:strRef>
              <c:f>Taul1!$E$90</c:f>
              <c:strCache>
                <c:ptCount val="1"/>
                <c:pt idx="0">
                  <c:v>En ole tähän mennessä vielä saanut tehokasta hoitoa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Taul1!$F$90</c:f>
              <c:numCache>
                <c:formatCode>0</c:formatCode>
                <c:ptCount val="1"/>
                <c:pt idx="0">
                  <c:v>19.52</c:v>
                </c:pt>
              </c:numCache>
            </c:numRef>
          </c:val>
          <c:extLst>
            <c:ext xmlns:c16="http://schemas.microsoft.com/office/drawing/2014/chart" uri="{C3380CC4-5D6E-409C-BE32-E72D297353CC}">
              <c16:uniqueId val="{00000004-035E-4ADE-91A0-DE4439B9A85E}"/>
            </c:ext>
          </c:extLst>
        </c:ser>
        <c:ser>
          <c:idx val="5"/>
          <c:order val="5"/>
          <c:tx>
            <c:strRef>
              <c:f>Taul1!$E$91</c:f>
              <c:strCache>
                <c:ptCount val="1"/>
                <c:pt idx="0">
                  <c:v>En osaa sanoa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Taul1!$F$91</c:f>
              <c:numCache>
                <c:formatCode>0</c:formatCode>
                <c:ptCount val="1"/>
                <c:pt idx="0">
                  <c:v>15.13</c:v>
                </c:pt>
              </c:numCache>
            </c:numRef>
          </c:val>
          <c:extLst>
            <c:ext xmlns:c16="http://schemas.microsoft.com/office/drawing/2014/chart" uri="{C3380CC4-5D6E-409C-BE32-E72D297353CC}">
              <c16:uniqueId val="{00000005-035E-4ADE-91A0-DE4439B9A85E}"/>
            </c:ext>
          </c:extLst>
        </c:ser>
        <c:dLbls>
          <c:dLblPos val="ctr"/>
          <c:showLegendKey val="0"/>
          <c:showVal val="1"/>
          <c:showCatName val="0"/>
          <c:showSerName val="0"/>
          <c:showPercent val="0"/>
          <c:showBubbleSize val="0"/>
        </c:dLbls>
        <c:gapWidth val="150"/>
        <c:overlap val="100"/>
        <c:axId val="1937127760"/>
        <c:axId val="1937124016"/>
      </c:barChart>
      <c:catAx>
        <c:axId val="1937127760"/>
        <c:scaling>
          <c:orientation val="minMax"/>
        </c:scaling>
        <c:delete val="1"/>
        <c:axPos val="l"/>
        <c:numFmt formatCode="General" sourceLinked="1"/>
        <c:majorTickMark val="none"/>
        <c:minorTickMark val="none"/>
        <c:tickLblPos val="nextTo"/>
        <c:crossAx val="1937124016"/>
        <c:crosses val="autoZero"/>
        <c:auto val="1"/>
        <c:lblAlgn val="ctr"/>
        <c:lblOffset val="100"/>
        <c:noMultiLvlLbl val="0"/>
      </c:catAx>
      <c:valAx>
        <c:axId val="1937124016"/>
        <c:scaling>
          <c:orientation val="minMax"/>
        </c:scaling>
        <c:delete val="1"/>
        <c:axPos val="b"/>
        <c:numFmt formatCode="0%" sourceLinked="1"/>
        <c:majorTickMark val="none"/>
        <c:minorTickMark val="none"/>
        <c:tickLblPos val="nextTo"/>
        <c:crossAx val="1937127760"/>
        <c:crosses val="autoZero"/>
        <c:crossBetween val="between"/>
      </c:valAx>
      <c:spPr>
        <a:noFill/>
        <a:ln>
          <a:noFill/>
        </a:ln>
        <a:effectLst/>
      </c:spPr>
    </c:plotArea>
    <c:legend>
      <c:legendPos val="r"/>
      <c:layout>
        <c:manualLayout>
          <c:xMode val="edge"/>
          <c:yMode val="edge"/>
          <c:x val="0.6889149135927809"/>
          <c:y val="7.9220367138577538E-2"/>
          <c:w val="0.30143108491391313"/>
          <c:h val="0.920779632861422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400"/>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Taul1!$B$32</c:f>
              <c:strCache>
                <c:ptCount val="1"/>
                <c:pt idx="0">
                  <c:v>Erittäin paljon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Taul1!$C$31:$E$31</c:f>
              <c:strCache>
                <c:ptCount val="3"/>
                <c:pt idx="0">
                  <c:v>arjen askareet</c:v>
                </c:pt>
                <c:pt idx="1">
                  <c:v>sosiaaliset suhteet</c:v>
                </c:pt>
                <c:pt idx="2">
                  <c:v>työ/opiskelu</c:v>
                </c:pt>
              </c:strCache>
            </c:strRef>
          </c:cat>
          <c:val>
            <c:numRef>
              <c:f>Taul1!$C$32:$E$32</c:f>
              <c:numCache>
                <c:formatCode>0</c:formatCode>
                <c:ptCount val="3"/>
                <c:pt idx="0">
                  <c:v>40.590000000000003</c:v>
                </c:pt>
                <c:pt idx="1">
                  <c:v>47.24</c:v>
                </c:pt>
                <c:pt idx="2">
                  <c:v>60.26</c:v>
                </c:pt>
              </c:numCache>
            </c:numRef>
          </c:val>
          <c:extLst>
            <c:ext xmlns:c16="http://schemas.microsoft.com/office/drawing/2014/chart" uri="{C3380CC4-5D6E-409C-BE32-E72D297353CC}">
              <c16:uniqueId val="{00000000-42FE-4252-B09E-1BD4349816E0}"/>
            </c:ext>
          </c:extLst>
        </c:ser>
        <c:ser>
          <c:idx val="1"/>
          <c:order val="1"/>
          <c:tx>
            <c:strRef>
              <c:f>Taul1!$B$33</c:f>
              <c:strCache>
                <c:ptCount val="1"/>
                <c:pt idx="0">
                  <c:v>Melko Paljon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Taul1!$C$31:$E$31</c:f>
              <c:strCache>
                <c:ptCount val="3"/>
                <c:pt idx="0">
                  <c:v>arjen askareet</c:v>
                </c:pt>
                <c:pt idx="1">
                  <c:v>sosiaaliset suhteet</c:v>
                </c:pt>
                <c:pt idx="2">
                  <c:v>työ/opiskelu</c:v>
                </c:pt>
              </c:strCache>
            </c:strRef>
          </c:cat>
          <c:val>
            <c:numRef>
              <c:f>Taul1!$C$33:$E$33</c:f>
              <c:numCache>
                <c:formatCode>0</c:formatCode>
                <c:ptCount val="3"/>
                <c:pt idx="0">
                  <c:v>40.03</c:v>
                </c:pt>
                <c:pt idx="1">
                  <c:v>36.770000000000003</c:v>
                </c:pt>
                <c:pt idx="2">
                  <c:v>28.71</c:v>
                </c:pt>
              </c:numCache>
            </c:numRef>
          </c:val>
          <c:extLst>
            <c:ext xmlns:c16="http://schemas.microsoft.com/office/drawing/2014/chart" uri="{C3380CC4-5D6E-409C-BE32-E72D297353CC}">
              <c16:uniqueId val="{00000001-42FE-4252-B09E-1BD4349816E0}"/>
            </c:ext>
          </c:extLst>
        </c:ser>
        <c:ser>
          <c:idx val="2"/>
          <c:order val="2"/>
          <c:tx>
            <c:strRef>
              <c:f>Taul1!$B$34</c:f>
              <c:strCache>
                <c:ptCount val="1"/>
                <c:pt idx="0">
                  <c:v>Vähän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Taul1!$C$31:$E$31</c:f>
              <c:strCache>
                <c:ptCount val="3"/>
                <c:pt idx="0">
                  <c:v>arjen askareet</c:v>
                </c:pt>
                <c:pt idx="1">
                  <c:v>sosiaaliset suhteet</c:v>
                </c:pt>
                <c:pt idx="2">
                  <c:v>työ/opiskelu</c:v>
                </c:pt>
              </c:strCache>
            </c:strRef>
          </c:cat>
          <c:val>
            <c:numRef>
              <c:f>Taul1!$C$34:$E$34</c:f>
              <c:numCache>
                <c:formatCode>0</c:formatCode>
                <c:ptCount val="3"/>
                <c:pt idx="0">
                  <c:v>16.41</c:v>
                </c:pt>
                <c:pt idx="1">
                  <c:v>13.44</c:v>
                </c:pt>
                <c:pt idx="2">
                  <c:v>7.36</c:v>
                </c:pt>
              </c:numCache>
            </c:numRef>
          </c:val>
          <c:extLst>
            <c:ext xmlns:c16="http://schemas.microsoft.com/office/drawing/2014/chart" uri="{C3380CC4-5D6E-409C-BE32-E72D297353CC}">
              <c16:uniqueId val="{00000002-42FE-4252-B09E-1BD4349816E0}"/>
            </c:ext>
          </c:extLst>
        </c:ser>
        <c:ser>
          <c:idx val="3"/>
          <c:order val="3"/>
          <c:tx>
            <c:strRef>
              <c:f>Taul1!$B$35</c:f>
              <c:strCache>
                <c:ptCount val="1"/>
                <c:pt idx="0">
                  <c:v>Ei lainkaan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Taul1!$C$31:$E$31</c:f>
              <c:strCache>
                <c:ptCount val="3"/>
                <c:pt idx="0">
                  <c:v>arjen askareet</c:v>
                </c:pt>
                <c:pt idx="1">
                  <c:v>sosiaaliset suhteet</c:v>
                </c:pt>
                <c:pt idx="2">
                  <c:v>työ/opiskelu</c:v>
                </c:pt>
              </c:strCache>
            </c:strRef>
          </c:cat>
          <c:val>
            <c:numRef>
              <c:f>Taul1!$C$35:$E$35</c:f>
              <c:numCache>
                <c:formatCode>0</c:formatCode>
                <c:ptCount val="3"/>
                <c:pt idx="0">
                  <c:v>2.69</c:v>
                </c:pt>
                <c:pt idx="1">
                  <c:v>1.84</c:v>
                </c:pt>
                <c:pt idx="2">
                  <c:v>2.4</c:v>
                </c:pt>
              </c:numCache>
            </c:numRef>
          </c:val>
          <c:extLst>
            <c:ext xmlns:c16="http://schemas.microsoft.com/office/drawing/2014/chart" uri="{C3380CC4-5D6E-409C-BE32-E72D297353CC}">
              <c16:uniqueId val="{00000003-42FE-4252-B09E-1BD4349816E0}"/>
            </c:ext>
          </c:extLst>
        </c:ser>
        <c:ser>
          <c:idx val="4"/>
          <c:order val="4"/>
          <c:tx>
            <c:strRef>
              <c:f>Taul1!$B$36</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Taul1!$C$31:$E$31</c:f>
              <c:strCache>
                <c:ptCount val="3"/>
                <c:pt idx="0">
                  <c:v>arjen askareet</c:v>
                </c:pt>
                <c:pt idx="1">
                  <c:v>sosiaaliset suhteet</c:v>
                </c:pt>
                <c:pt idx="2">
                  <c:v>työ/opiskelu</c:v>
                </c:pt>
              </c:strCache>
            </c:strRef>
          </c:cat>
          <c:val>
            <c:numRef>
              <c:f>Taul1!$C$36:$E$36</c:f>
              <c:numCache>
                <c:formatCode>0</c:formatCode>
                <c:ptCount val="3"/>
                <c:pt idx="0">
                  <c:v>0.28000000000000003</c:v>
                </c:pt>
                <c:pt idx="1">
                  <c:v>0.71</c:v>
                </c:pt>
                <c:pt idx="2">
                  <c:v>1.27</c:v>
                </c:pt>
              </c:numCache>
            </c:numRef>
          </c:val>
          <c:extLst>
            <c:ext xmlns:c16="http://schemas.microsoft.com/office/drawing/2014/chart" uri="{C3380CC4-5D6E-409C-BE32-E72D297353CC}">
              <c16:uniqueId val="{00000004-42FE-4252-B09E-1BD4349816E0}"/>
            </c:ext>
          </c:extLst>
        </c:ser>
        <c:dLbls>
          <c:dLblPos val="ctr"/>
          <c:showLegendKey val="0"/>
          <c:showVal val="1"/>
          <c:showCatName val="0"/>
          <c:showSerName val="0"/>
          <c:showPercent val="0"/>
          <c:showBubbleSize val="0"/>
        </c:dLbls>
        <c:gapWidth val="150"/>
        <c:overlap val="100"/>
        <c:axId val="1947240400"/>
        <c:axId val="1947242896"/>
      </c:barChart>
      <c:catAx>
        <c:axId val="1947240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fi-FI"/>
          </a:p>
        </c:txPr>
        <c:crossAx val="1947242896"/>
        <c:crosses val="autoZero"/>
        <c:auto val="1"/>
        <c:lblAlgn val="ctr"/>
        <c:lblOffset val="100"/>
        <c:noMultiLvlLbl val="0"/>
      </c:catAx>
      <c:valAx>
        <c:axId val="19472428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4724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Taul1!$B$13</c:f>
              <c:strCache>
                <c:ptCount val="1"/>
                <c:pt idx="0">
                  <c:v>0 ei lainkaan tärkeä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Taul1!$C$13:$E$13</c:f>
              <c:numCache>
                <c:formatCode>0</c:formatCode>
                <c:ptCount val="3"/>
                <c:pt idx="0">
                  <c:v>2.4300000000000002</c:v>
                </c:pt>
                <c:pt idx="1">
                  <c:v>2.2400000000000002</c:v>
                </c:pt>
                <c:pt idx="2">
                  <c:v>4.67</c:v>
                </c:pt>
              </c:numCache>
            </c:numRef>
          </c:val>
          <c:extLst>
            <c:ext xmlns:c16="http://schemas.microsoft.com/office/drawing/2014/chart" uri="{C3380CC4-5D6E-409C-BE32-E72D297353CC}">
              <c16:uniqueId val="{00000000-2E7A-4AE9-BCA3-C0BE665B61C9}"/>
            </c:ext>
          </c:extLst>
        </c:ser>
        <c:ser>
          <c:idx val="1"/>
          <c:order val="1"/>
          <c:tx>
            <c:strRef>
              <c:f>Taul1!$B$14</c:f>
              <c:strCache>
                <c:ptCount val="1"/>
                <c:pt idx="0">
                  <c:v>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Taul1!$C$14:$E$14</c:f>
              <c:numCache>
                <c:formatCode>0</c:formatCode>
                <c:ptCount val="3"/>
                <c:pt idx="0">
                  <c:v>3.18</c:v>
                </c:pt>
                <c:pt idx="1">
                  <c:v>5.23</c:v>
                </c:pt>
                <c:pt idx="2">
                  <c:v>6.92</c:v>
                </c:pt>
              </c:numCache>
            </c:numRef>
          </c:val>
          <c:extLst>
            <c:ext xmlns:c16="http://schemas.microsoft.com/office/drawing/2014/chart" uri="{C3380CC4-5D6E-409C-BE32-E72D297353CC}">
              <c16:uniqueId val="{00000001-2E7A-4AE9-BCA3-C0BE665B61C9}"/>
            </c:ext>
          </c:extLst>
        </c:ser>
        <c:ser>
          <c:idx val="2"/>
          <c:order val="2"/>
          <c:tx>
            <c:strRef>
              <c:f>Taul1!$B$15</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Taul1!$C$15:$E$15</c:f>
              <c:numCache>
                <c:formatCode>0</c:formatCode>
                <c:ptCount val="3"/>
                <c:pt idx="0">
                  <c:v>7.1</c:v>
                </c:pt>
                <c:pt idx="1">
                  <c:v>11.78</c:v>
                </c:pt>
                <c:pt idx="2">
                  <c:v>9.91</c:v>
                </c:pt>
              </c:numCache>
            </c:numRef>
          </c:val>
          <c:extLst>
            <c:ext xmlns:c16="http://schemas.microsoft.com/office/drawing/2014/chart" uri="{C3380CC4-5D6E-409C-BE32-E72D297353CC}">
              <c16:uniqueId val="{00000002-2E7A-4AE9-BCA3-C0BE665B61C9}"/>
            </c:ext>
          </c:extLst>
        </c:ser>
        <c:ser>
          <c:idx val="3"/>
          <c:order val="3"/>
          <c:tx>
            <c:strRef>
              <c:f>Taul1!$B$16</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Taul1!$C$16:$E$16</c:f>
              <c:numCache>
                <c:formatCode>0</c:formatCode>
                <c:ptCount val="3"/>
                <c:pt idx="0">
                  <c:v>20.190000000000001</c:v>
                </c:pt>
                <c:pt idx="1">
                  <c:v>25.98</c:v>
                </c:pt>
                <c:pt idx="2">
                  <c:v>24.67</c:v>
                </c:pt>
              </c:numCache>
            </c:numRef>
          </c:val>
          <c:extLst>
            <c:ext xmlns:c16="http://schemas.microsoft.com/office/drawing/2014/chart" uri="{C3380CC4-5D6E-409C-BE32-E72D297353CC}">
              <c16:uniqueId val="{00000003-2E7A-4AE9-BCA3-C0BE665B61C9}"/>
            </c:ext>
          </c:extLst>
        </c:ser>
        <c:ser>
          <c:idx val="4"/>
          <c:order val="4"/>
          <c:tx>
            <c:strRef>
              <c:f>Taul1!$B$17</c:f>
              <c:strCache>
                <c:ptCount val="1"/>
                <c:pt idx="0">
                  <c:v>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Taul1!$C$17:$E$17</c:f>
              <c:numCache>
                <c:formatCode>0</c:formatCode>
                <c:ptCount val="3"/>
                <c:pt idx="0">
                  <c:v>21.49</c:v>
                </c:pt>
                <c:pt idx="1">
                  <c:v>24.3</c:v>
                </c:pt>
                <c:pt idx="2">
                  <c:v>17.760000000000002</c:v>
                </c:pt>
              </c:numCache>
            </c:numRef>
          </c:val>
          <c:extLst>
            <c:ext xmlns:c16="http://schemas.microsoft.com/office/drawing/2014/chart" uri="{C3380CC4-5D6E-409C-BE32-E72D297353CC}">
              <c16:uniqueId val="{00000004-2E7A-4AE9-BCA3-C0BE665B61C9}"/>
            </c:ext>
          </c:extLst>
        </c:ser>
        <c:ser>
          <c:idx val="5"/>
          <c:order val="5"/>
          <c:tx>
            <c:strRef>
              <c:f>Taul1!$B$18</c:f>
              <c:strCache>
                <c:ptCount val="1"/>
                <c:pt idx="0">
                  <c:v> 5 erittäin tärkeä</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Taul1!$C$12:$E$12</c:f>
              <c:strCache>
                <c:ptCount val="3"/>
                <c:pt idx="0">
                  <c:v>Mielenterveysjärjestöjen tarjoama tuki</c:v>
                </c:pt>
                <c:pt idx="1">
                  <c:v>Järjestöjen toimintaan osallistuminen</c:v>
                </c:pt>
                <c:pt idx="2">
                  <c:v>edunvalvonta</c:v>
                </c:pt>
              </c:strCache>
            </c:strRef>
          </c:cat>
          <c:val>
            <c:numRef>
              <c:f>Taul1!$C$18:$E$18</c:f>
              <c:numCache>
                <c:formatCode>0</c:formatCode>
                <c:ptCount val="3"/>
                <c:pt idx="0">
                  <c:v>45.61</c:v>
                </c:pt>
                <c:pt idx="1">
                  <c:v>30.47</c:v>
                </c:pt>
                <c:pt idx="2">
                  <c:v>36.07</c:v>
                </c:pt>
              </c:numCache>
            </c:numRef>
          </c:val>
          <c:extLst>
            <c:ext xmlns:c16="http://schemas.microsoft.com/office/drawing/2014/chart" uri="{C3380CC4-5D6E-409C-BE32-E72D297353CC}">
              <c16:uniqueId val="{00000005-2E7A-4AE9-BCA3-C0BE665B61C9}"/>
            </c:ext>
          </c:extLst>
        </c:ser>
        <c:dLbls>
          <c:dLblPos val="ctr"/>
          <c:showLegendKey val="0"/>
          <c:showVal val="1"/>
          <c:showCatName val="0"/>
          <c:showSerName val="0"/>
          <c:showPercent val="0"/>
          <c:showBubbleSize val="0"/>
        </c:dLbls>
        <c:gapWidth val="150"/>
        <c:overlap val="100"/>
        <c:axId val="1947201712"/>
        <c:axId val="1947202960"/>
      </c:barChart>
      <c:catAx>
        <c:axId val="1947201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1947202960"/>
        <c:crosses val="autoZero"/>
        <c:auto val="1"/>
        <c:lblAlgn val="ctr"/>
        <c:lblOffset val="100"/>
        <c:noMultiLvlLbl val="0"/>
      </c:catAx>
      <c:valAx>
        <c:axId val="1947202960"/>
        <c:scaling>
          <c:orientation val="minMax"/>
        </c:scaling>
        <c:delete val="1"/>
        <c:axPos val="b"/>
        <c:numFmt formatCode="0%" sourceLinked="1"/>
        <c:majorTickMark val="none"/>
        <c:minorTickMark val="none"/>
        <c:tickLblPos val="nextTo"/>
        <c:crossAx val="194720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31.8.2022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5225" y="1241425"/>
            <a:ext cx="4467225" cy="334962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942310C-68B0-A644-AD62-02066E127156}" type="slidenum">
              <a:rPr lang="fi-FI" smtClean="0"/>
              <a:t>1</a:t>
            </a:fld>
            <a:endParaRPr lang="fi-FI"/>
          </a:p>
        </p:txBody>
      </p:sp>
    </p:spTree>
    <p:extLst>
      <p:ext uri="{BB962C8B-B14F-4D97-AF65-F5344CB8AC3E}">
        <p14:creationId xmlns:p14="http://schemas.microsoft.com/office/powerpoint/2010/main" val="236258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65225" y="1241425"/>
            <a:ext cx="4467225" cy="334962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942310C-68B0-A644-AD62-02066E127156}" type="slidenum">
              <a:rPr lang="fi-FI" smtClean="0"/>
              <a:t>10</a:t>
            </a:fld>
            <a:endParaRPr lang="fi-FI"/>
          </a:p>
        </p:txBody>
      </p:sp>
    </p:spTree>
    <p:extLst>
      <p:ext uri="{BB962C8B-B14F-4D97-AF65-F5344CB8AC3E}">
        <p14:creationId xmlns:p14="http://schemas.microsoft.com/office/powerpoint/2010/main" val="3489185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bg1"/>
                </a:solidFill>
              </a:defRPr>
            </a:lvl1pPr>
          </a:lstStyle>
          <a:p>
            <a:fld id="{9F3CA18B-9E35-4533-979C-C6E5EEC99A99}" type="datetime1">
              <a:rPr lang="fi-FI" smtClean="0"/>
              <a:pPr/>
              <a:t>31.8.2022</a:t>
            </a:fld>
            <a:endParaRPr lang="fi-FI"/>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bg1"/>
                </a:solidFill>
              </a:defRPr>
            </a:lvl1pPr>
          </a:lstStyle>
          <a:p>
            <a:r>
              <a:rPr lang="fi-FI"/>
              <a:t>Etunimi Sukunimi</a:t>
            </a:r>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a:t>logo</a:t>
            </a:r>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a:t>logo</a:t>
            </a:r>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a:t>logo</a:t>
            </a:r>
          </a:p>
        </p:txBody>
      </p:sp>
      <p:pic>
        <p:nvPicPr>
          <p:cNvPr id="14" name="Kuva 8" descr="VipuvoimaaEU_2014_2020_rgb-01.png"/>
          <p:cNvPicPr>
            <a:picLocks noChangeAspect="1"/>
          </p:cNvPicPr>
          <p:nvPr userDrawn="1"/>
        </p:nvPicPr>
        <p:blipFill>
          <a:blip r:embed="rId3"/>
          <a:stretch>
            <a:fillRect/>
          </a:stretch>
        </p:blipFill>
        <p:spPr>
          <a:xfrm>
            <a:off x="6472800" y="5842800"/>
            <a:ext cx="1220690" cy="864095"/>
          </a:xfrm>
          <a:prstGeom prst="rect">
            <a:avLst/>
          </a:prstGeom>
        </p:spPr>
      </p:pic>
      <p:pic>
        <p:nvPicPr>
          <p:cNvPr id="15" name="Picture 14" descr="EU_EAKR_ESR_FI_vertical_20mm_rgb.png"/>
          <p:cNvPicPr>
            <a:picLocks noChangeAspect="1"/>
          </p:cNvPicPr>
          <p:nvPr userDrawn="1"/>
        </p:nvPicPr>
        <p:blipFill>
          <a:blip r:embed="rId4"/>
          <a:stretch>
            <a:fillRect/>
          </a:stretch>
        </p:blipFill>
        <p:spPr>
          <a:xfrm>
            <a:off x="7805415" y="5580000"/>
            <a:ext cx="1076411" cy="11129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Päivämäärän paikkamerkki 1"/>
          <p:cNvSpPr>
            <a:spLocks noGrp="1"/>
          </p:cNvSpPr>
          <p:nvPr>
            <p:ph type="dt" sz="half" idx="10"/>
          </p:nvPr>
        </p:nvSpPr>
        <p:spPr/>
        <p:txBody>
          <a:bodyPr/>
          <a:lstStyle/>
          <a:p>
            <a:fld id="{7356B9E0-AE4D-47F9-9DDE-55B177305E0F}" type="datetime1">
              <a:rPr lang="fi-FI" smtClean="0"/>
              <a:pPr/>
              <a:t>31.8.2022</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2A4837A0-F8B5-40DF-B7A3-2778985E9851}" type="slidenum">
              <a:rPr lang="fi-FI" smtClean="0"/>
              <a:pPr/>
              <a:t>‹#›</a:t>
            </a:fld>
            <a:endParaRPr lang="fi-FI"/>
          </a:p>
        </p:txBody>
      </p:sp>
      <p:pic>
        <p:nvPicPr>
          <p:cNvPr id="8" name="Picture 7"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0"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petussivu_valkoin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F2E00A-F295-5540-82B4-FE86311DA5DE}"/>
              </a:ext>
            </a:extLst>
          </p:cNvPr>
          <p:cNvSpPr/>
          <p:nvPr userDrawn="1"/>
        </p:nvSpPr>
        <p:spPr>
          <a:xfrm>
            <a:off x="240958" y="288324"/>
            <a:ext cx="8692979" cy="6334898"/>
          </a:xfrm>
          <a:prstGeom prst="rect">
            <a:avLst/>
          </a:prstGeom>
          <a:gradFill flip="none" rotWithShape="1">
            <a:gsLst>
              <a:gs pos="64000">
                <a:srgbClr val="3FAEBC">
                  <a:lumMod val="65000"/>
                  <a:lumOff val="35000"/>
                  <a:alpha val="95000"/>
                </a:srgbClr>
              </a:gs>
              <a:gs pos="0">
                <a:schemeClr val="accent1"/>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4" name="Picture 3">
            <a:extLst>
              <a:ext uri="{FF2B5EF4-FFF2-40B4-BE49-F238E27FC236}">
                <a16:creationId xmlns:a16="http://schemas.microsoft.com/office/drawing/2014/main" id="{F9361DFF-55C7-4E49-8010-2E28ECCABD9D}"/>
              </a:ext>
            </a:extLst>
          </p:cNvPr>
          <p:cNvPicPr>
            <a:picLocks noChangeAspect="1"/>
          </p:cNvPicPr>
          <p:nvPr userDrawn="1"/>
        </p:nvPicPr>
        <p:blipFill>
          <a:blip r:embed="rId2"/>
          <a:stretch>
            <a:fillRect/>
          </a:stretch>
        </p:blipFill>
        <p:spPr>
          <a:xfrm>
            <a:off x="2433253" y="3942265"/>
            <a:ext cx="4748599" cy="852908"/>
          </a:xfrm>
          <a:prstGeom prst="rect">
            <a:avLst/>
          </a:prstGeom>
        </p:spPr>
      </p:pic>
      <p:pic>
        <p:nvPicPr>
          <p:cNvPr id="3" name="Picture 2">
            <a:extLst>
              <a:ext uri="{FF2B5EF4-FFF2-40B4-BE49-F238E27FC236}">
                <a16:creationId xmlns:a16="http://schemas.microsoft.com/office/drawing/2014/main" id="{602B7A6F-7113-6546-BC21-2ED641155AE3}"/>
              </a:ext>
            </a:extLst>
          </p:cNvPr>
          <p:cNvPicPr>
            <a:picLocks noChangeAspect="1"/>
          </p:cNvPicPr>
          <p:nvPr userDrawn="1"/>
        </p:nvPicPr>
        <p:blipFill>
          <a:blip r:embed="rId3"/>
          <a:stretch>
            <a:fillRect/>
          </a:stretch>
        </p:blipFill>
        <p:spPr>
          <a:xfrm>
            <a:off x="2224217" y="2259623"/>
            <a:ext cx="4788244" cy="2025710"/>
          </a:xfrm>
          <a:prstGeom prst="rect">
            <a:avLst/>
          </a:prstGeom>
        </p:spPr>
      </p:pic>
      <p:sp>
        <p:nvSpPr>
          <p:cNvPr id="9" name="TextBox 8">
            <a:extLst>
              <a:ext uri="{FF2B5EF4-FFF2-40B4-BE49-F238E27FC236}">
                <a16:creationId xmlns:a16="http://schemas.microsoft.com/office/drawing/2014/main" id="{CA231BF1-3E39-5247-99BC-494B16272F94}"/>
              </a:ext>
            </a:extLst>
          </p:cNvPr>
          <p:cNvSpPr txBox="1"/>
          <p:nvPr userDrawn="1"/>
        </p:nvSpPr>
        <p:spPr>
          <a:xfrm>
            <a:off x="3952438" y="5299784"/>
            <a:ext cx="2272925" cy="679673"/>
          </a:xfrm>
          <a:prstGeom prst="rect">
            <a:avLst/>
          </a:prstGeom>
          <a:noFill/>
        </p:spPr>
        <p:txBody>
          <a:bodyPr wrap="square" rtlCol="0">
            <a:spAutoFit/>
          </a:bodyPr>
          <a:lstStyle/>
          <a:p>
            <a:r>
              <a:rPr lang="fi-FI" sz="1050" b="0" i="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Malmin kauppatie 26</a:t>
            </a:r>
          </a:p>
          <a:p>
            <a:r>
              <a:rPr lang="fi-FI" sz="1050" b="0" i="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00700 Helsinki</a:t>
            </a:r>
            <a:endParaRPr lang="fi-FI" sz="1050" b="0" i="0" u="non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spcBef>
                <a:spcPts val="750"/>
              </a:spcBef>
            </a:pPr>
            <a:r>
              <a:rPr lang="fi-FI" sz="1050" b="0" i="0" u="non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etunimi.sukunimi@mtkl.fi</a:t>
            </a:r>
            <a:endParaRPr lang="fi-FI" sz="1050" b="0" i="0" u="non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8893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pic>
        <p:nvPicPr>
          <p:cNvPr id="8" name="Picture 7" descr="A close up of a person&#10;&#10;Description automatically generated">
            <a:extLst>
              <a:ext uri="{FF2B5EF4-FFF2-40B4-BE49-F238E27FC236}">
                <a16:creationId xmlns:a16="http://schemas.microsoft.com/office/drawing/2014/main" id="{59E1C75B-9A48-6144-93D9-A2A51EAEB4AC}"/>
              </a:ext>
            </a:extLst>
          </p:cNvPr>
          <p:cNvPicPr>
            <a:picLocks noChangeAspect="1"/>
          </p:cNvPicPr>
          <p:nvPr userDrawn="1"/>
        </p:nvPicPr>
        <p:blipFill rotWithShape="1">
          <a:blip r:embed="rId2"/>
          <a:srcRect t="8445" b="9978"/>
          <a:stretch/>
        </p:blipFill>
        <p:spPr>
          <a:xfrm>
            <a:off x="173796" y="246499"/>
            <a:ext cx="8796408" cy="6378645"/>
          </a:xfrm>
          <a:prstGeom prst="rect">
            <a:avLst/>
          </a:prstGeom>
        </p:spPr>
      </p:pic>
      <p:sp>
        <p:nvSpPr>
          <p:cNvPr id="3" name="Subtitle 2">
            <a:extLst>
              <a:ext uri="{FF2B5EF4-FFF2-40B4-BE49-F238E27FC236}">
                <a16:creationId xmlns:a16="http://schemas.microsoft.com/office/drawing/2014/main" id="{0E4F142F-CE64-F74E-894D-30F8EB97FF95}"/>
              </a:ext>
            </a:extLst>
          </p:cNvPr>
          <p:cNvSpPr>
            <a:spLocks noGrp="1"/>
          </p:cNvSpPr>
          <p:nvPr>
            <p:ph type="subTitle" idx="1" hasCustomPrompt="1"/>
          </p:nvPr>
        </p:nvSpPr>
        <p:spPr>
          <a:xfrm>
            <a:off x="447261" y="4735674"/>
            <a:ext cx="2648107" cy="866692"/>
          </a:xfrm>
        </p:spPr>
        <p:txBody>
          <a:bodyPr>
            <a:normAutofit/>
          </a:bodyPr>
          <a:lstStyle>
            <a:lvl1pPr marL="0" indent="0" algn="l">
              <a:buNone/>
              <a:defRPr sz="1650">
                <a:solidFill>
                  <a:schemeClr val="bg1"/>
                </a:solidFill>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2" indent="0" algn="ctr">
              <a:buNone/>
              <a:defRPr sz="1200"/>
            </a:lvl6pPr>
            <a:lvl7pPr marL="2057426" indent="0" algn="ctr">
              <a:buNone/>
              <a:defRPr sz="1200"/>
            </a:lvl7pPr>
            <a:lvl8pPr marL="2400330" indent="0" algn="ctr">
              <a:buNone/>
              <a:defRPr sz="1200"/>
            </a:lvl8pPr>
            <a:lvl9pPr marL="2743235" indent="0" algn="ctr">
              <a:buNone/>
              <a:defRPr sz="1200"/>
            </a:lvl9pPr>
          </a:lstStyle>
          <a:p>
            <a:r>
              <a:rPr lang="en-US" dirty="0" err="1"/>
              <a:t>Muokkaa</a:t>
            </a:r>
            <a:r>
              <a:rPr lang="en-US" dirty="0"/>
              <a:t> </a:t>
            </a:r>
            <a:r>
              <a:rPr lang="en-US" dirty="0" err="1"/>
              <a:t>väliotsikon</a:t>
            </a:r>
            <a:r>
              <a:rPr lang="en-US" dirty="0"/>
              <a:t> </a:t>
            </a:r>
            <a:r>
              <a:rPr lang="en-US" dirty="0" err="1"/>
              <a:t>tyyliä</a:t>
            </a:r>
            <a:r>
              <a:rPr lang="en-US" dirty="0"/>
              <a:t> </a:t>
            </a:r>
            <a:r>
              <a:rPr lang="en-US" dirty="0" err="1"/>
              <a:t>napsauttamalla</a:t>
            </a:r>
            <a:endParaRPr lang="fi-FI" dirty="0"/>
          </a:p>
        </p:txBody>
      </p:sp>
      <p:pic>
        <p:nvPicPr>
          <p:cNvPr id="12" name="Picture 11">
            <a:extLst>
              <a:ext uri="{FF2B5EF4-FFF2-40B4-BE49-F238E27FC236}">
                <a16:creationId xmlns:a16="http://schemas.microsoft.com/office/drawing/2014/main" id="{2F5EED73-F6AF-824C-BD5A-43BBA63BA8FD}"/>
              </a:ext>
            </a:extLst>
          </p:cNvPr>
          <p:cNvPicPr>
            <a:picLocks noChangeAspect="1"/>
          </p:cNvPicPr>
          <p:nvPr userDrawn="1"/>
        </p:nvPicPr>
        <p:blipFill>
          <a:blip r:embed="rId3"/>
          <a:stretch>
            <a:fillRect/>
          </a:stretch>
        </p:blipFill>
        <p:spPr>
          <a:xfrm>
            <a:off x="266738" y="3344971"/>
            <a:ext cx="3031065" cy="1738830"/>
          </a:xfrm>
          <a:prstGeom prst="rect">
            <a:avLst/>
          </a:prstGeom>
        </p:spPr>
      </p:pic>
      <p:sp>
        <p:nvSpPr>
          <p:cNvPr id="5" name="Text Placeholder 4">
            <a:extLst>
              <a:ext uri="{FF2B5EF4-FFF2-40B4-BE49-F238E27FC236}">
                <a16:creationId xmlns:a16="http://schemas.microsoft.com/office/drawing/2014/main" id="{DE5C7703-0F8E-E74D-B6E2-4DF01933E4F0}"/>
              </a:ext>
            </a:extLst>
          </p:cNvPr>
          <p:cNvSpPr>
            <a:spLocks noGrp="1"/>
          </p:cNvSpPr>
          <p:nvPr>
            <p:ph type="body" sz="quarter" idx="10" hasCustomPrompt="1"/>
          </p:nvPr>
        </p:nvSpPr>
        <p:spPr>
          <a:xfrm>
            <a:off x="447261" y="5716589"/>
            <a:ext cx="2648107" cy="309562"/>
          </a:xfrm>
        </p:spPr>
        <p:txBody>
          <a:bodyPr>
            <a:normAutofit/>
          </a:bodyPr>
          <a:lstStyle>
            <a:lvl1pPr marL="0" indent="0">
              <a:buFontTx/>
              <a:buNone/>
              <a:defRPr sz="1350">
                <a:solidFill>
                  <a:schemeClr val="bg1"/>
                </a:solidFill>
              </a:defRPr>
            </a:lvl1pPr>
            <a:lvl2pPr marL="342905" indent="0">
              <a:buFontTx/>
              <a:buNone/>
              <a:defRPr>
                <a:solidFill>
                  <a:schemeClr val="bg1"/>
                </a:solidFill>
              </a:defRPr>
            </a:lvl2pPr>
            <a:lvl3pPr marL="685808" indent="0">
              <a:buFontTx/>
              <a:buNone/>
              <a:defRPr>
                <a:solidFill>
                  <a:schemeClr val="bg1"/>
                </a:solidFill>
              </a:defRPr>
            </a:lvl3pPr>
            <a:lvl4pPr marL="1028713" indent="0">
              <a:buFontTx/>
              <a:buNone/>
              <a:defRPr>
                <a:solidFill>
                  <a:schemeClr val="bg1"/>
                </a:solidFill>
              </a:defRPr>
            </a:lvl4pPr>
            <a:lvl5pPr marL="1371617" indent="0">
              <a:buFontTx/>
              <a:buNone/>
              <a:defRPr>
                <a:solidFill>
                  <a:schemeClr val="bg1"/>
                </a:solidFill>
              </a:defRPr>
            </a:lvl5pPr>
          </a:lstStyle>
          <a:p>
            <a:pPr lvl="0"/>
            <a:r>
              <a:rPr lang="en-US" dirty="0" err="1"/>
              <a:t>Muokkaa</a:t>
            </a:r>
            <a:r>
              <a:rPr lang="en-US" dirty="0"/>
              <a:t> </a:t>
            </a:r>
            <a:r>
              <a:rPr lang="en-US" dirty="0" err="1"/>
              <a:t>napsauttamalla</a:t>
            </a:r>
            <a:endParaRPr lang="fi-FI" dirty="0"/>
          </a:p>
        </p:txBody>
      </p:sp>
      <p:sp>
        <p:nvSpPr>
          <p:cNvPr id="9" name="Text Placeholder 8">
            <a:extLst>
              <a:ext uri="{FF2B5EF4-FFF2-40B4-BE49-F238E27FC236}">
                <a16:creationId xmlns:a16="http://schemas.microsoft.com/office/drawing/2014/main" id="{7152ACCE-08BD-8B43-ADB7-4B81203C3191}"/>
              </a:ext>
            </a:extLst>
          </p:cNvPr>
          <p:cNvSpPr>
            <a:spLocks noGrp="1"/>
          </p:cNvSpPr>
          <p:nvPr>
            <p:ph type="body" sz="quarter" idx="11" hasCustomPrompt="1"/>
          </p:nvPr>
        </p:nvSpPr>
        <p:spPr>
          <a:xfrm>
            <a:off x="447675" y="6048935"/>
            <a:ext cx="2647951" cy="333451"/>
          </a:xfrm>
        </p:spPr>
        <p:txBody>
          <a:bodyPr>
            <a:noAutofit/>
          </a:bodyPr>
          <a:lstStyle>
            <a:lvl1pPr marL="0" indent="0">
              <a:buFontTx/>
              <a:buNone/>
              <a:defRPr sz="1050">
                <a:solidFill>
                  <a:schemeClr val="bg1"/>
                </a:solidFill>
              </a:defRPr>
            </a:lvl1pPr>
            <a:lvl2pPr marL="342905" indent="0">
              <a:buFontTx/>
              <a:buNone/>
              <a:defRPr sz="1050">
                <a:solidFill>
                  <a:schemeClr val="bg1"/>
                </a:solidFill>
              </a:defRPr>
            </a:lvl2pPr>
            <a:lvl3pPr marL="685808" indent="0">
              <a:buFontTx/>
              <a:buNone/>
              <a:defRPr sz="1050">
                <a:solidFill>
                  <a:schemeClr val="bg1"/>
                </a:solidFill>
              </a:defRPr>
            </a:lvl3pPr>
            <a:lvl4pPr marL="1028713" indent="0">
              <a:buFontTx/>
              <a:buNone/>
              <a:defRPr sz="1050">
                <a:solidFill>
                  <a:schemeClr val="bg1"/>
                </a:solidFill>
              </a:defRPr>
            </a:lvl4pPr>
            <a:lvl5pPr marL="1371617" indent="0">
              <a:buFontTx/>
              <a:buNone/>
              <a:defRPr sz="1050">
                <a:solidFill>
                  <a:schemeClr val="bg1"/>
                </a:solidFill>
              </a:defRPr>
            </a:lvl5pPr>
          </a:lstStyle>
          <a:p>
            <a:pPr lvl="0"/>
            <a:r>
              <a:rPr lang="en-US" dirty="0" err="1"/>
              <a:t>Muokkaa</a:t>
            </a:r>
            <a:r>
              <a:rPr lang="en-US" dirty="0"/>
              <a:t> </a:t>
            </a:r>
            <a:r>
              <a:rPr lang="en-US" dirty="0" err="1"/>
              <a:t>napsauttamalla</a:t>
            </a:r>
            <a:endParaRPr lang="fi-FI" dirty="0"/>
          </a:p>
        </p:txBody>
      </p:sp>
    </p:spTree>
    <p:extLst>
      <p:ext uri="{BB962C8B-B14F-4D97-AF65-F5344CB8AC3E}">
        <p14:creationId xmlns:p14="http://schemas.microsoft.com/office/powerpoint/2010/main" val="72410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älileht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774EF-DA6B-D14E-901B-D6794076785F}"/>
              </a:ext>
            </a:extLst>
          </p:cNvPr>
          <p:cNvPicPr>
            <a:picLocks noChangeAspect="1"/>
          </p:cNvPicPr>
          <p:nvPr userDrawn="1"/>
        </p:nvPicPr>
        <p:blipFill rotWithShape="1">
          <a:blip r:embed="rId2"/>
          <a:srcRect t="7813" b="10445"/>
          <a:stretch/>
        </p:blipFill>
        <p:spPr>
          <a:xfrm>
            <a:off x="172800" y="230402"/>
            <a:ext cx="8781384" cy="6380607"/>
          </a:xfrm>
          <a:prstGeom prst="rect">
            <a:avLst/>
          </a:prstGeom>
          <a:blipFill>
            <a:blip r:embed="rId3"/>
            <a:stretch>
              <a:fillRect/>
            </a:stretch>
          </a:blipFill>
        </p:spPr>
      </p:pic>
      <p:sp>
        <p:nvSpPr>
          <p:cNvPr id="2" name="Title 1">
            <a:extLst>
              <a:ext uri="{FF2B5EF4-FFF2-40B4-BE49-F238E27FC236}">
                <a16:creationId xmlns:a16="http://schemas.microsoft.com/office/drawing/2014/main" id="{A367922B-65D2-D14F-92C1-A78447B81B20}"/>
              </a:ext>
            </a:extLst>
          </p:cNvPr>
          <p:cNvSpPr>
            <a:spLocks noGrp="1"/>
          </p:cNvSpPr>
          <p:nvPr>
            <p:ph type="title" hasCustomPrompt="1"/>
          </p:nvPr>
        </p:nvSpPr>
        <p:spPr>
          <a:xfrm>
            <a:off x="628651" y="1818291"/>
            <a:ext cx="3746280" cy="2837793"/>
          </a:xfrm>
        </p:spPr>
        <p:txBody>
          <a:bodyPr anchor="b" anchorCtr="0"/>
          <a:lstStyle>
            <a:lvl1pPr>
              <a:defRPr>
                <a:solidFill>
                  <a:schemeClr val="bg1"/>
                </a:solidFill>
              </a:defRPr>
            </a:lvl1pPr>
          </a:lstStyle>
          <a:p>
            <a:r>
              <a:rPr lang="en-US" dirty="0" err="1"/>
              <a:t>Muokkaa</a:t>
            </a:r>
            <a:r>
              <a:rPr lang="en-US" dirty="0"/>
              <a:t> </a:t>
            </a:r>
            <a:r>
              <a:rPr lang="en-US" dirty="0" err="1"/>
              <a:t>otsikkoa</a:t>
            </a:r>
            <a:r>
              <a:rPr lang="en-US" dirty="0"/>
              <a:t> </a:t>
            </a:r>
            <a:r>
              <a:rPr lang="en-US" dirty="0" err="1"/>
              <a:t>napsauttamalla</a:t>
            </a:r>
            <a:endParaRPr lang="fi-FI" dirty="0"/>
          </a:p>
        </p:txBody>
      </p:sp>
      <p:sp>
        <p:nvSpPr>
          <p:cNvPr id="3" name="Content Placeholder 2">
            <a:extLst>
              <a:ext uri="{FF2B5EF4-FFF2-40B4-BE49-F238E27FC236}">
                <a16:creationId xmlns:a16="http://schemas.microsoft.com/office/drawing/2014/main" id="{12F30431-D90B-1647-9101-143F31A6B86D}"/>
              </a:ext>
            </a:extLst>
          </p:cNvPr>
          <p:cNvSpPr>
            <a:spLocks noGrp="1"/>
          </p:cNvSpPr>
          <p:nvPr>
            <p:ph idx="1" hasCustomPrompt="1"/>
          </p:nvPr>
        </p:nvSpPr>
        <p:spPr>
          <a:xfrm>
            <a:off x="628651" y="4782208"/>
            <a:ext cx="3746282" cy="1472707"/>
          </a:xfrm>
        </p:spPr>
        <p:txBody>
          <a:bodyPr/>
          <a:lstStyle>
            <a:lvl1pPr marL="0" indent="0">
              <a:buFontTx/>
              <a:buNone/>
              <a:defRPr>
                <a:solidFill>
                  <a:schemeClr val="bg1"/>
                </a:solidFill>
              </a:defRPr>
            </a:lvl1pPr>
            <a:lvl2pPr marL="342905" indent="0">
              <a:buFontTx/>
              <a:buNone/>
              <a:defRPr/>
            </a:lvl2pPr>
            <a:lvl3pPr marL="685808" indent="0">
              <a:buFontTx/>
              <a:buNone/>
              <a:defRPr/>
            </a:lvl3pPr>
            <a:lvl4pPr marL="1028713" indent="0">
              <a:buFontTx/>
              <a:buNone/>
              <a:defRPr/>
            </a:lvl4pPr>
            <a:lvl5pPr marL="1371617" indent="0">
              <a:buFontTx/>
              <a:buNone/>
              <a:defRPr/>
            </a:lvl5pPr>
          </a:lstStyle>
          <a:p>
            <a:pPr lvl="0"/>
            <a:r>
              <a:rPr lang="en-US" dirty="0" err="1"/>
              <a:t>Muokkaa</a:t>
            </a:r>
            <a:r>
              <a:rPr lang="en-US" dirty="0"/>
              <a:t> </a:t>
            </a:r>
            <a:r>
              <a:rPr lang="en-US" dirty="0" err="1"/>
              <a:t>väliotsikkoa</a:t>
            </a:r>
            <a:r>
              <a:rPr lang="en-US" dirty="0"/>
              <a:t> </a:t>
            </a:r>
            <a:r>
              <a:rPr lang="en-US" dirty="0" err="1"/>
              <a:t>napsauttamalla</a:t>
            </a:r>
            <a:endParaRPr lang="fi-FI" dirty="0"/>
          </a:p>
        </p:txBody>
      </p:sp>
    </p:spTree>
    <p:extLst>
      <p:ext uri="{BB962C8B-B14F-4D97-AF65-F5344CB8AC3E}">
        <p14:creationId xmlns:p14="http://schemas.microsoft.com/office/powerpoint/2010/main" val="181962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ekstisivu_ei sisennyst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922B-65D2-D14F-92C1-A78447B81B20}"/>
              </a:ext>
            </a:extLst>
          </p:cNvPr>
          <p:cNvSpPr>
            <a:spLocks noGrp="1"/>
          </p:cNvSpPr>
          <p:nvPr>
            <p:ph type="title" hasCustomPrompt="1"/>
          </p:nvPr>
        </p:nvSpPr>
        <p:spPr/>
        <p:txBody>
          <a:body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fi-FI" dirty="0"/>
          </a:p>
        </p:txBody>
      </p:sp>
      <p:sp>
        <p:nvSpPr>
          <p:cNvPr id="3" name="Content Placeholder 2">
            <a:extLst>
              <a:ext uri="{FF2B5EF4-FFF2-40B4-BE49-F238E27FC236}">
                <a16:creationId xmlns:a16="http://schemas.microsoft.com/office/drawing/2014/main" id="{12F30431-D90B-1647-9101-143F31A6B86D}"/>
              </a:ext>
            </a:extLst>
          </p:cNvPr>
          <p:cNvSpPr>
            <a:spLocks noGrp="1"/>
          </p:cNvSpPr>
          <p:nvPr>
            <p:ph idx="1" hasCustomPrompt="1"/>
          </p:nvPr>
        </p:nvSpPr>
        <p:spPr>
          <a:xfrm>
            <a:off x="628650" y="1825625"/>
            <a:ext cx="7892879" cy="4351338"/>
          </a:xfrm>
        </p:spPr>
        <p:txBody>
          <a:bodyPr/>
          <a:lstStyle>
            <a:lvl1pPr marL="0" marR="0" indent="0" algn="l" defTabSz="685808" rtl="0" eaLnBrk="1" fontAlgn="auto" latinLnBrk="0" hangingPunct="1">
              <a:lnSpc>
                <a:spcPct val="90000"/>
              </a:lnSpc>
              <a:spcBef>
                <a:spcPts val="750"/>
              </a:spcBef>
              <a:spcAft>
                <a:spcPts val="0"/>
              </a:spcAft>
              <a:buClrTx/>
              <a:buSzTx/>
              <a:buFontTx/>
              <a:buNone/>
              <a:tabLst/>
              <a:defRPr/>
            </a:lvl1pPr>
            <a:lvl3pPr marL="857261" marR="0" indent="-171452" algn="l" defTabSz="685808" rtl="0" eaLnBrk="1" fontAlgn="auto" latinLnBrk="0" hangingPunct="1">
              <a:lnSpc>
                <a:spcPct val="90000"/>
              </a:lnSpc>
              <a:spcBef>
                <a:spcPts val="375"/>
              </a:spcBef>
              <a:spcAft>
                <a:spcPts val="0"/>
              </a:spcAft>
              <a:buClrTx/>
              <a:buSzTx/>
              <a:buFont typeface="Arial" panose="020B0604020202020204" pitchFamily="34" charset="0"/>
              <a:buChar char="•"/>
              <a:tabLst/>
              <a:defRPr/>
            </a:lvl3pPr>
          </a:lstStyle>
          <a:p>
            <a:pPr lvl="0"/>
            <a:r>
              <a:rPr lang="en-US" dirty="0" err="1"/>
              <a:t>Muokkaa</a:t>
            </a:r>
            <a:r>
              <a:rPr lang="en-US" dirty="0"/>
              <a:t> </a:t>
            </a:r>
            <a:r>
              <a:rPr lang="en-US" dirty="0" err="1"/>
              <a:t>tekstin</a:t>
            </a:r>
            <a:r>
              <a:rPr lang="en-US" dirty="0"/>
              <a:t> </a:t>
            </a:r>
            <a:r>
              <a:rPr lang="en-US" dirty="0" err="1"/>
              <a:t>perustyyliä</a:t>
            </a:r>
            <a:r>
              <a:rPr lang="en-US" dirty="0"/>
              <a:t> </a:t>
            </a:r>
            <a:r>
              <a:rPr lang="en-US" dirty="0" err="1"/>
              <a:t>napsauttamalla</a:t>
            </a:r>
            <a:r>
              <a:rPr lang="en-US" dirty="0"/>
              <a:t>. </a:t>
            </a:r>
            <a:r>
              <a:rPr lang="en-US" dirty="0" err="1"/>
              <a:t>Tässä</a:t>
            </a:r>
            <a:r>
              <a:rPr lang="en-US" dirty="0"/>
              <a:t> </a:t>
            </a:r>
            <a:r>
              <a:rPr lang="en-US" dirty="0" err="1"/>
              <a:t>luettelomerkki</a:t>
            </a:r>
            <a:r>
              <a:rPr lang="en-US" dirty="0"/>
              <a:t> </a:t>
            </a:r>
            <a:r>
              <a:rPr lang="en-US" dirty="0" err="1"/>
              <a:t>poistettu</a:t>
            </a:r>
            <a:r>
              <a:rPr lang="en-US" dirty="0"/>
              <a:t>.</a:t>
            </a:r>
          </a:p>
        </p:txBody>
      </p:sp>
      <p:sp>
        <p:nvSpPr>
          <p:cNvPr id="7" name="Rectangle 6">
            <a:extLst>
              <a:ext uri="{FF2B5EF4-FFF2-40B4-BE49-F238E27FC236}">
                <a16:creationId xmlns:a16="http://schemas.microsoft.com/office/drawing/2014/main" id="{71F88870-F806-5D40-94E9-68F29F8B802C}"/>
              </a:ext>
            </a:extLst>
          </p:cNvPr>
          <p:cNvSpPr/>
          <p:nvPr userDrawn="1"/>
        </p:nvSpPr>
        <p:spPr>
          <a:xfrm>
            <a:off x="7773946" y="6606145"/>
            <a:ext cx="747584" cy="115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Rectangle 8">
            <a:extLst>
              <a:ext uri="{FF2B5EF4-FFF2-40B4-BE49-F238E27FC236}">
                <a16:creationId xmlns:a16="http://schemas.microsoft.com/office/drawing/2014/main" id="{3E896B7D-A17A-804E-B2AD-F6F92C019D96}"/>
              </a:ext>
            </a:extLst>
          </p:cNvPr>
          <p:cNvSpPr/>
          <p:nvPr userDrawn="1"/>
        </p:nvSpPr>
        <p:spPr>
          <a:xfrm>
            <a:off x="9053667" y="0"/>
            <a:ext cx="90333" cy="6867061"/>
          </a:xfrm>
          <a:prstGeom prst="rect">
            <a:avLst/>
          </a:prstGeom>
          <a:gradFill flip="none" rotWithShape="1">
            <a:gsLst>
              <a:gs pos="64000">
                <a:srgbClr val="3FAEBC">
                  <a:lumMod val="65000"/>
                  <a:lumOff val="35000"/>
                  <a:alpha val="95000"/>
                </a:srgbClr>
              </a:gs>
              <a:gs pos="0">
                <a:schemeClr val="accent1"/>
              </a:gs>
              <a:gs pos="10000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0" name="Date Placeholder 3">
            <a:extLst>
              <a:ext uri="{FF2B5EF4-FFF2-40B4-BE49-F238E27FC236}">
                <a16:creationId xmlns:a16="http://schemas.microsoft.com/office/drawing/2014/main" id="{71D4D48C-D14D-5549-B970-FD0B0CE9DC9C}"/>
              </a:ext>
            </a:extLst>
          </p:cNvPr>
          <p:cNvSpPr>
            <a:spLocks noGrp="1"/>
          </p:cNvSpPr>
          <p:nvPr>
            <p:ph type="dt" sz="half" idx="10"/>
          </p:nvPr>
        </p:nvSpPr>
        <p:spPr>
          <a:xfrm>
            <a:off x="628651" y="6298686"/>
            <a:ext cx="2057400" cy="365125"/>
          </a:xfrm>
        </p:spPr>
        <p:txBody>
          <a:bodyPr/>
          <a:lstStyle>
            <a:lvl1pPr>
              <a:defRPr>
                <a:solidFill>
                  <a:schemeClr val="tx1">
                    <a:lumMod val="50000"/>
                    <a:lumOff val="50000"/>
                  </a:schemeClr>
                </a:solidFill>
              </a:defRPr>
            </a:lvl1pPr>
          </a:lstStyle>
          <a:p>
            <a:fld id="{62104C8D-E83D-0440-BE07-64A2516B4929}" type="datetime1">
              <a:rPr lang="fi-FI" smtClean="0"/>
              <a:t>31.8.2022</a:t>
            </a:fld>
            <a:endParaRPr lang="fi-FI" dirty="0"/>
          </a:p>
        </p:txBody>
      </p:sp>
      <p:sp>
        <p:nvSpPr>
          <p:cNvPr id="11" name="Footer Placeholder 4">
            <a:extLst>
              <a:ext uri="{FF2B5EF4-FFF2-40B4-BE49-F238E27FC236}">
                <a16:creationId xmlns:a16="http://schemas.microsoft.com/office/drawing/2014/main" id="{783E3578-AD59-F040-80E3-310B20D447D6}"/>
              </a:ext>
            </a:extLst>
          </p:cNvPr>
          <p:cNvSpPr>
            <a:spLocks noGrp="1"/>
          </p:cNvSpPr>
          <p:nvPr>
            <p:ph type="ftr" sz="quarter" idx="11"/>
          </p:nvPr>
        </p:nvSpPr>
        <p:spPr>
          <a:xfrm>
            <a:off x="2840719" y="6298686"/>
            <a:ext cx="2554851" cy="365125"/>
          </a:xfrm>
        </p:spPr>
        <p:txBody>
          <a:bodyPr/>
          <a:lstStyle/>
          <a:p>
            <a:endParaRPr lang="fi-FI" dirty="0"/>
          </a:p>
        </p:txBody>
      </p:sp>
      <p:sp>
        <p:nvSpPr>
          <p:cNvPr id="12" name="Slide Number Placeholder 5">
            <a:extLst>
              <a:ext uri="{FF2B5EF4-FFF2-40B4-BE49-F238E27FC236}">
                <a16:creationId xmlns:a16="http://schemas.microsoft.com/office/drawing/2014/main" id="{5F14043D-800B-4447-954E-305BDB6CBBF0}"/>
              </a:ext>
            </a:extLst>
          </p:cNvPr>
          <p:cNvSpPr>
            <a:spLocks noGrp="1"/>
          </p:cNvSpPr>
          <p:nvPr>
            <p:ph type="sldNum" sz="quarter" idx="12"/>
          </p:nvPr>
        </p:nvSpPr>
        <p:spPr>
          <a:xfrm>
            <a:off x="7165796" y="6298685"/>
            <a:ext cx="1349556" cy="422788"/>
          </a:xfrm>
        </p:spPr>
        <p:txBody>
          <a:bodyPr/>
          <a:lstStyle>
            <a:lvl1pPr>
              <a:defRPr>
                <a:solidFill>
                  <a:schemeClr val="tx1">
                    <a:lumMod val="50000"/>
                    <a:lumOff val="50000"/>
                  </a:schemeClr>
                </a:solidFill>
              </a:defRPr>
            </a:lvl1pPr>
          </a:lstStyle>
          <a:p>
            <a:fld id="{EA98F53C-24DF-AE40-AA3A-0684284EB28B}" type="slidenum">
              <a:rPr lang="fi-FI" smtClean="0"/>
              <a:pPr/>
              <a:t>‹#›</a:t>
            </a:fld>
            <a:endParaRPr lang="fi-FI" dirty="0"/>
          </a:p>
        </p:txBody>
      </p:sp>
      <p:pic>
        <p:nvPicPr>
          <p:cNvPr id="13" name="Picture 12">
            <a:extLst>
              <a:ext uri="{FF2B5EF4-FFF2-40B4-BE49-F238E27FC236}">
                <a16:creationId xmlns:a16="http://schemas.microsoft.com/office/drawing/2014/main" id="{E70DB9D1-71E9-6945-9356-80B43101D494}"/>
              </a:ext>
            </a:extLst>
          </p:cNvPr>
          <p:cNvPicPr>
            <a:picLocks noChangeAspect="1"/>
          </p:cNvPicPr>
          <p:nvPr userDrawn="1"/>
        </p:nvPicPr>
        <p:blipFill>
          <a:blip r:embed="rId2"/>
          <a:stretch>
            <a:fillRect/>
          </a:stretch>
        </p:blipFill>
        <p:spPr>
          <a:xfrm>
            <a:off x="5395572" y="6170659"/>
            <a:ext cx="1506065" cy="637155"/>
          </a:xfrm>
          <a:prstGeom prst="rect">
            <a:avLst/>
          </a:prstGeom>
        </p:spPr>
      </p:pic>
    </p:spTree>
    <p:extLst>
      <p:ext uri="{BB962C8B-B14F-4D97-AF65-F5344CB8AC3E}">
        <p14:creationId xmlns:p14="http://schemas.microsoft.com/office/powerpoint/2010/main" val="227147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tekstisiv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922B-65D2-D14F-92C1-A78447B81B20}"/>
              </a:ext>
            </a:extLst>
          </p:cNvPr>
          <p:cNvSpPr>
            <a:spLocks noGrp="1"/>
          </p:cNvSpPr>
          <p:nvPr>
            <p:ph type="title" hasCustomPrompt="1"/>
          </p:nvPr>
        </p:nvSpPr>
        <p:spPr/>
        <p:txBody>
          <a:body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fi-FI" dirty="0"/>
          </a:p>
        </p:txBody>
      </p:sp>
      <p:sp>
        <p:nvSpPr>
          <p:cNvPr id="3" name="Content Placeholder 2">
            <a:extLst>
              <a:ext uri="{FF2B5EF4-FFF2-40B4-BE49-F238E27FC236}">
                <a16:creationId xmlns:a16="http://schemas.microsoft.com/office/drawing/2014/main" id="{12F30431-D90B-1647-9101-143F31A6B86D}"/>
              </a:ext>
            </a:extLst>
          </p:cNvPr>
          <p:cNvSpPr>
            <a:spLocks noGrp="1"/>
          </p:cNvSpPr>
          <p:nvPr>
            <p:ph idx="1" hasCustomPrompt="1"/>
          </p:nvPr>
        </p:nvSpPr>
        <p:spPr>
          <a:xfrm>
            <a:off x="628650" y="1825625"/>
            <a:ext cx="7892879" cy="4351338"/>
          </a:xfrm>
        </p:spPr>
        <p:txBody>
          <a:bodyPr/>
          <a:lstStyle>
            <a:lvl1pPr marL="0" marR="0" indent="0" algn="l" defTabSz="685808" rtl="0" eaLnBrk="1" fontAlgn="auto" latinLnBrk="0" hangingPunct="1">
              <a:lnSpc>
                <a:spcPct val="90000"/>
              </a:lnSpc>
              <a:spcBef>
                <a:spcPts val="750"/>
              </a:spcBef>
              <a:spcAft>
                <a:spcPts val="0"/>
              </a:spcAft>
              <a:buClrTx/>
              <a:buSzTx/>
              <a:buFontTx/>
              <a:buNone/>
              <a:tabLst/>
              <a:defRPr/>
            </a:lvl1pPr>
            <a:lvl3pPr marL="857261" marR="0" indent="-171452" algn="l" defTabSz="685808" rtl="0" eaLnBrk="1" fontAlgn="auto" latinLnBrk="0" hangingPunct="1">
              <a:lnSpc>
                <a:spcPct val="90000"/>
              </a:lnSpc>
              <a:spcBef>
                <a:spcPts val="375"/>
              </a:spcBef>
              <a:spcAft>
                <a:spcPts val="0"/>
              </a:spcAft>
              <a:buClrTx/>
              <a:buSzTx/>
              <a:buFont typeface="Arial" panose="020B0604020202020204" pitchFamily="34" charset="0"/>
              <a:buChar char="•"/>
              <a:tabLst/>
              <a:defRPr/>
            </a:lvl3pPr>
          </a:lstStyle>
          <a:p>
            <a:pPr marL="171452" marR="0" lvl="0" indent="-171452" algn="l" defTabSz="68580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err="1"/>
              <a:t>Muokkaa</a:t>
            </a:r>
            <a:r>
              <a:rPr lang="en-US" dirty="0"/>
              <a:t> </a:t>
            </a:r>
            <a:r>
              <a:rPr lang="en-US" dirty="0" err="1"/>
              <a:t>tekstin</a:t>
            </a:r>
            <a:r>
              <a:rPr lang="en-US" dirty="0"/>
              <a:t> </a:t>
            </a:r>
            <a:r>
              <a:rPr lang="en-US" dirty="0" err="1"/>
              <a:t>perustyyliä</a:t>
            </a:r>
            <a:r>
              <a:rPr lang="en-US" dirty="0"/>
              <a:t> </a:t>
            </a:r>
            <a:r>
              <a:rPr lang="en-US" dirty="0" err="1"/>
              <a:t>napsauttamalla</a:t>
            </a:r>
            <a:r>
              <a:rPr lang="en-US" dirty="0"/>
              <a:t>. </a:t>
            </a:r>
            <a:r>
              <a:rPr lang="fi-FI" dirty="0"/>
              <a:t>Tässä käytössä luettelomerkki.</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p:txBody>
      </p:sp>
      <p:sp>
        <p:nvSpPr>
          <p:cNvPr id="4" name="Date Placeholder 3">
            <a:extLst>
              <a:ext uri="{FF2B5EF4-FFF2-40B4-BE49-F238E27FC236}">
                <a16:creationId xmlns:a16="http://schemas.microsoft.com/office/drawing/2014/main" id="{1262B14D-90DB-844B-A321-553102D67EB4}"/>
              </a:ext>
            </a:extLst>
          </p:cNvPr>
          <p:cNvSpPr>
            <a:spLocks noGrp="1"/>
          </p:cNvSpPr>
          <p:nvPr>
            <p:ph type="dt" sz="half" idx="10"/>
          </p:nvPr>
        </p:nvSpPr>
        <p:spPr>
          <a:xfrm>
            <a:off x="628651" y="6298686"/>
            <a:ext cx="2057400" cy="365125"/>
          </a:xfrm>
        </p:spPr>
        <p:txBody>
          <a:bodyPr/>
          <a:lstStyle>
            <a:lvl1pPr>
              <a:defRPr>
                <a:solidFill>
                  <a:schemeClr val="tx1">
                    <a:lumMod val="50000"/>
                    <a:lumOff val="50000"/>
                  </a:schemeClr>
                </a:solidFill>
              </a:defRPr>
            </a:lvl1pPr>
          </a:lstStyle>
          <a:p>
            <a:fld id="{62104C8D-E83D-0440-BE07-64A2516B4929}" type="datetime1">
              <a:rPr lang="fi-FI" smtClean="0"/>
              <a:t>31.8.2022</a:t>
            </a:fld>
            <a:endParaRPr lang="fi-FI" dirty="0"/>
          </a:p>
        </p:txBody>
      </p:sp>
      <p:sp>
        <p:nvSpPr>
          <p:cNvPr id="5" name="Footer Placeholder 4">
            <a:extLst>
              <a:ext uri="{FF2B5EF4-FFF2-40B4-BE49-F238E27FC236}">
                <a16:creationId xmlns:a16="http://schemas.microsoft.com/office/drawing/2014/main" id="{D5A2FA2E-F299-594A-AF21-FC24D4A922A8}"/>
              </a:ext>
            </a:extLst>
          </p:cNvPr>
          <p:cNvSpPr>
            <a:spLocks noGrp="1"/>
          </p:cNvSpPr>
          <p:nvPr>
            <p:ph type="ftr" sz="quarter" idx="11"/>
          </p:nvPr>
        </p:nvSpPr>
        <p:spPr>
          <a:xfrm>
            <a:off x="2840719" y="6298686"/>
            <a:ext cx="2554851" cy="365125"/>
          </a:xfrm>
        </p:spPr>
        <p:txBody>
          <a:bodyPr/>
          <a:lstStyle/>
          <a:p>
            <a:endParaRPr lang="fi-FI" dirty="0"/>
          </a:p>
        </p:txBody>
      </p:sp>
      <p:sp>
        <p:nvSpPr>
          <p:cNvPr id="6" name="Slide Number Placeholder 5">
            <a:extLst>
              <a:ext uri="{FF2B5EF4-FFF2-40B4-BE49-F238E27FC236}">
                <a16:creationId xmlns:a16="http://schemas.microsoft.com/office/drawing/2014/main" id="{74762337-0A8C-DF47-96E5-3FBD570D325A}"/>
              </a:ext>
            </a:extLst>
          </p:cNvPr>
          <p:cNvSpPr>
            <a:spLocks noGrp="1"/>
          </p:cNvSpPr>
          <p:nvPr>
            <p:ph type="sldNum" sz="quarter" idx="12"/>
          </p:nvPr>
        </p:nvSpPr>
        <p:spPr>
          <a:xfrm>
            <a:off x="7165796" y="6298685"/>
            <a:ext cx="1349556" cy="422788"/>
          </a:xfrm>
        </p:spPr>
        <p:txBody>
          <a:bodyPr/>
          <a:lstStyle>
            <a:lvl1pPr>
              <a:defRPr>
                <a:solidFill>
                  <a:schemeClr val="tx1">
                    <a:lumMod val="50000"/>
                    <a:lumOff val="50000"/>
                  </a:schemeClr>
                </a:solidFill>
              </a:defRPr>
            </a:lvl1pPr>
          </a:lstStyle>
          <a:p>
            <a:fld id="{EA98F53C-24DF-AE40-AA3A-0684284EB28B}" type="slidenum">
              <a:rPr lang="fi-FI" smtClean="0"/>
              <a:pPr/>
              <a:t>‹#›</a:t>
            </a:fld>
            <a:endParaRPr lang="fi-FI" dirty="0"/>
          </a:p>
        </p:txBody>
      </p:sp>
      <p:sp>
        <p:nvSpPr>
          <p:cNvPr id="7" name="Rectangle 6">
            <a:extLst>
              <a:ext uri="{FF2B5EF4-FFF2-40B4-BE49-F238E27FC236}">
                <a16:creationId xmlns:a16="http://schemas.microsoft.com/office/drawing/2014/main" id="{71F88870-F806-5D40-94E9-68F29F8B802C}"/>
              </a:ext>
            </a:extLst>
          </p:cNvPr>
          <p:cNvSpPr/>
          <p:nvPr userDrawn="1"/>
        </p:nvSpPr>
        <p:spPr>
          <a:xfrm>
            <a:off x="7773946" y="6606145"/>
            <a:ext cx="747584" cy="115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Rectangle 8">
            <a:extLst>
              <a:ext uri="{FF2B5EF4-FFF2-40B4-BE49-F238E27FC236}">
                <a16:creationId xmlns:a16="http://schemas.microsoft.com/office/drawing/2014/main" id="{3E896B7D-A17A-804E-B2AD-F6F92C019D96}"/>
              </a:ext>
            </a:extLst>
          </p:cNvPr>
          <p:cNvSpPr/>
          <p:nvPr userDrawn="1"/>
        </p:nvSpPr>
        <p:spPr>
          <a:xfrm>
            <a:off x="9053667" y="0"/>
            <a:ext cx="90333" cy="6867061"/>
          </a:xfrm>
          <a:prstGeom prst="rect">
            <a:avLst/>
          </a:prstGeom>
          <a:gradFill flip="none" rotWithShape="1">
            <a:gsLst>
              <a:gs pos="64000">
                <a:srgbClr val="3FAEBC">
                  <a:lumMod val="65000"/>
                  <a:lumOff val="35000"/>
                  <a:alpha val="95000"/>
                </a:srgbClr>
              </a:gs>
              <a:gs pos="0">
                <a:schemeClr val="accent1"/>
              </a:gs>
              <a:gs pos="10000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11" name="Picture 10">
            <a:extLst>
              <a:ext uri="{FF2B5EF4-FFF2-40B4-BE49-F238E27FC236}">
                <a16:creationId xmlns:a16="http://schemas.microsoft.com/office/drawing/2014/main" id="{27EF7268-1495-B74B-A81C-5C81E3A35CC5}"/>
              </a:ext>
            </a:extLst>
          </p:cNvPr>
          <p:cNvPicPr>
            <a:picLocks noChangeAspect="1"/>
          </p:cNvPicPr>
          <p:nvPr userDrawn="1"/>
        </p:nvPicPr>
        <p:blipFill>
          <a:blip r:embed="rId2"/>
          <a:stretch>
            <a:fillRect/>
          </a:stretch>
        </p:blipFill>
        <p:spPr>
          <a:xfrm>
            <a:off x="5395572" y="6170659"/>
            <a:ext cx="1506065" cy="637155"/>
          </a:xfrm>
          <a:prstGeom prst="rect">
            <a:avLst/>
          </a:prstGeom>
        </p:spPr>
      </p:pic>
    </p:spTree>
    <p:extLst>
      <p:ext uri="{BB962C8B-B14F-4D97-AF65-F5344CB8AC3E}">
        <p14:creationId xmlns:p14="http://schemas.microsoft.com/office/powerpoint/2010/main" val="18541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bg1"/>
                </a:solidFill>
              </a:defRPr>
            </a:lvl1pPr>
          </a:lstStyle>
          <a:p>
            <a:r>
              <a:rPr lang="fi-FI"/>
              <a:t>Muokkaa ots. perustyyl. napsautt.</a:t>
            </a:r>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bg1"/>
                </a:solidFill>
              </a:defRPr>
            </a:lvl1pPr>
          </a:lstStyle>
          <a:p>
            <a:fld id="{9F3CA18B-9E35-4533-979C-C6E5EEC99A99}" type="datetime1">
              <a:rPr lang="fi-FI" smtClean="0"/>
              <a:pPr/>
              <a:t>31.8.2022</a:t>
            </a:fld>
            <a:endParaRPr lang="fi-FI"/>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bg1"/>
                </a:solidFill>
              </a:defRPr>
            </a:lvl1pPr>
          </a:lstStyle>
          <a:p>
            <a:r>
              <a:rPr lang="fi-FI"/>
              <a:t>Etunimi Sukunimi</a:t>
            </a:r>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bg2"/>
                </a:solidFill>
              </a:defRPr>
            </a:lvl1pPr>
          </a:lstStyle>
          <a:p>
            <a:r>
              <a:rPr lang="fi-FI"/>
              <a:t>logo</a:t>
            </a:r>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bg2"/>
                </a:solidFill>
              </a:defRPr>
            </a:lvl1pPr>
          </a:lstStyle>
          <a:p>
            <a:r>
              <a:rPr lang="fi-FI"/>
              <a:t>logo</a:t>
            </a:r>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bg2"/>
                </a:solidFill>
              </a:defRPr>
            </a:lvl1pPr>
          </a:lstStyle>
          <a:p>
            <a:r>
              <a:rPr lang="fi-FI"/>
              <a:t>logo</a:t>
            </a:r>
          </a:p>
        </p:txBody>
      </p:sp>
      <p:pic>
        <p:nvPicPr>
          <p:cNvPr id="15" name="Picture 14"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7"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31.8.2022</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tx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57A8F801-9BF5-46D1-98A5-513B8005DAC3}" type="datetime1">
              <a:rPr lang="fi-FI" smtClean="0"/>
              <a:pPr/>
              <a:t>31.8.2022</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bg2"/>
                </a:solidFill>
              </a:defRPr>
            </a:lvl1pPr>
          </a:lstStyle>
          <a:p>
            <a:fld id="{57A8F801-9BF5-46D1-98A5-513B8005DAC3}" type="datetime1">
              <a:rPr lang="fi-FI" smtClean="0"/>
              <a:pPr/>
              <a:t>31.8.2022</a:t>
            </a:fld>
            <a:endParaRPr lang="fi-FI"/>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bg2"/>
                </a:solidFill>
              </a:defRPr>
            </a:lvl1p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wrap="none"/>
          <a:lstStyle/>
          <a:p>
            <a:fld id="{E926D19E-78B6-4D02-8772-4056A94F9977}" type="datetime1">
              <a:rPr lang="fi-FI" smtClean="0"/>
              <a:pPr/>
              <a:t>31.8.2022</a:t>
            </a:fld>
            <a:endParaRPr lang="fi-FI"/>
          </a:p>
        </p:txBody>
      </p:sp>
      <p:sp>
        <p:nvSpPr>
          <p:cNvPr id="5" name="Alatunnisteen paikkamerkki 4"/>
          <p:cNvSpPr>
            <a:spLocks noGrp="1"/>
          </p:cNvSpPr>
          <p:nvPr>
            <p:ph type="ftr" sz="quarter" idx="11"/>
          </p:nvPr>
        </p:nvSpPr>
        <p:spPr/>
        <p:txBody>
          <a:bodyPr wrap="none" rIns="0"/>
          <a:lstStyle/>
          <a:p>
            <a:r>
              <a:rPr lang="fi-FI"/>
              <a:t>Etunimi Sukunimi</a:t>
            </a:r>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2"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00111C6-550F-476F-A8E9-87059F984CC5}" type="datetime1">
              <a:rPr lang="fi-FI" smtClean="0"/>
              <a:pPr/>
              <a:t>31.8.2022</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lvl1pPr>
          </a:lstStyle>
          <a:p>
            <a:r>
              <a:rPr lang="fi-FI"/>
              <a:t>Muokkaa ots. perustyyl. napsautt.</a:t>
            </a:r>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952FA39-4A70-4416-BD6A-317A14324BE2}" type="datetime1">
              <a:rPr lang="fi-FI" smtClean="0"/>
              <a:pPr/>
              <a:t>31.8.2022</a:t>
            </a:fld>
            <a:endParaRPr lang="fi-FI"/>
          </a:p>
        </p:txBody>
      </p:sp>
      <p:sp>
        <p:nvSpPr>
          <p:cNvPr id="8" name="Alatunnisteen paikkamerkki 7"/>
          <p:cNvSpPr>
            <a:spLocks noGrp="1"/>
          </p:cNvSpPr>
          <p:nvPr>
            <p:ph type="ftr" sz="quarter" idx="11"/>
          </p:nvPr>
        </p:nvSpPr>
        <p:spPr/>
        <p:txBody>
          <a:bodyPr/>
          <a:lstStyle/>
          <a:p>
            <a:r>
              <a:rPr lang="fi-FI"/>
              <a:t>Etunimi Sukunimi</a:t>
            </a:r>
          </a:p>
        </p:txBody>
      </p:sp>
      <p:sp>
        <p:nvSpPr>
          <p:cNvPr id="9" name="Dian numeron paikkamerkki 8"/>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3"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CC2D5EEE-C8B3-43A5-8984-4E9E998B8BE3}" type="datetime1">
              <a:rPr lang="fi-FI" smtClean="0"/>
              <a:pPr/>
              <a:t>31.8.2022</a:t>
            </a:fld>
            <a:endParaRPr lang="fi-FI"/>
          </a:p>
        </p:txBody>
      </p:sp>
      <p:sp>
        <p:nvSpPr>
          <p:cNvPr id="4" name="Alatunnisteen paikkamerkki 3"/>
          <p:cNvSpPr>
            <a:spLocks noGrp="1"/>
          </p:cNvSpPr>
          <p:nvPr>
            <p:ph type="ftr" sz="quarter" idx="11"/>
          </p:nvPr>
        </p:nvSpPr>
        <p:spPr/>
        <p:txBody>
          <a:bodyPr/>
          <a:lstStyle/>
          <a:p>
            <a:r>
              <a:rPr lang="fi-FI"/>
              <a:t>Etunimi Sukunimi</a:t>
            </a:r>
          </a:p>
        </p:txBody>
      </p:sp>
      <p:sp>
        <p:nvSpPr>
          <p:cNvPr id="5" name="Dian numeron paikkamerkki 4"/>
          <p:cNvSpPr>
            <a:spLocks noGrp="1"/>
          </p:cNvSpPr>
          <p:nvPr>
            <p:ph type="sldNum" sz="quarter" idx="12"/>
          </p:nvPr>
        </p:nvSpPr>
        <p:spPr/>
        <p:txBody>
          <a:body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a:stretch>
            <a:fillRect/>
          </a:stretch>
        </p:blipFill>
        <p:spPr>
          <a:xfrm>
            <a:off x="7805415" y="5580000"/>
            <a:ext cx="1076411" cy="1112900"/>
          </a:xfrm>
          <a:prstGeom prst="rect">
            <a:avLst/>
          </a:prstGeom>
        </p:spPr>
      </p:pic>
      <p:pic>
        <p:nvPicPr>
          <p:cNvPr id="11" name="Kuva 8" descr="VipuvoimaaEU_2014_2020_rgb-01.png"/>
          <p:cNvPicPr>
            <a:picLocks noChangeAspect="1"/>
          </p:cNvPicPr>
          <p:nvPr userDrawn="1"/>
        </p:nvPicPr>
        <p:blipFill>
          <a:blip r:embed="rId4"/>
          <a:stretch>
            <a:fillRect/>
          </a:stretch>
        </p:blipFill>
        <p:spPr>
          <a:xfrm>
            <a:off x="6472800" y="5842800"/>
            <a:ext cx="1220690" cy="86409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2"/>
                </a:solidFill>
              </a:defRPr>
            </a:lvl1pPr>
          </a:lstStyle>
          <a:p>
            <a:fld id="{B21B48D5-7DCF-4B12-8FC3-76BB2D33A198}" type="datetime1">
              <a:rPr lang="fi-FI" smtClean="0"/>
              <a:pPr/>
              <a:t>31.8.2022</a:t>
            </a:fld>
            <a:endParaRPr lang="fi-FI"/>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2"/>
                </a:solidFill>
              </a:defRPr>
            </a:lvl1pPr>
          </a:lstStyle>
          <a:p>
            <a:r>
              <a:rPr lang="fi-FI"/>
              <a:t>Etunimi Sukunimi</a:t>
            </a:r>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2"/>
                </a:solidFill>
              </a:defRPr>
            </a:lvl1pPr>
          </a:lstStyle>
          <a:p>
            <a:fld id="{2A4837A0-F8B5-40DF-B7A3-2778985E9851}"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708" r:id="rId8"/>
    <p:sldLayoutId id="2147483663" r:id="rId9"/>
    <p:sldLayoutId id="2147483664" r:id="rId10"/>
  </p:sldLayoutIdLst>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64E98-F298-5A44-93DC-61DB700DCE76}"/>
              </a:ext>
            </a:extLst>
          </p:cNvPr>
          <p:cNvSpPr>
            <a:spLocks noGrp="1"/>
          </p:cNvSpPr>
          <p:nvPr>
            <p:ph type="title"/>
          </p:nvPr>
        </p:nvSpPr>
        <p:spPr>
          <a:xfrm>
            <a:off x="628652" y="396657"/>
            <a:ext cx="7886700" cy="1325563"/>
          </a:xfrm>
          <a:prstGeom prst="rect">
            <a:avLst/>
          </a:prstGeom>
        </p:spPr>
        <p:txBody>
          <a:bodyPr vert="horz" lIns="91440" tIns="45720" rIns="91440" bIns="45720" rtlCol="0" anchor="ctr">
            <a:normAutofit/>
          </a:bodyPr>
          <a:lstStyle/>
          <a:p>
            <a:r>
              <a:rPr lang="en-US" dirty="0" err="1"/>
              <a:t>Muokkaaotsikonperustyyliänapsauttamalla</a:t>
            </a:r>
            <a:endParaRPr lang="fi-FI" dirty="0"/>
          </a:p>
        </p:txBody>
      </p:sp>
      <p:sp>
        <p:nvSpPr>
          <p:cNvPr id="3" name="Text Placeholder 2">
            <a:extLst>
              <a:ext uri="{FF2B5EF4-FFF2-40B4-BE49-F238E27FC236}">
                <a16:creationId xmlns:a16="http://schemas.microsoft.com/office/drawing/2014/main" id="{87B575D9-B6AF-6F4F-BC04-8D75AC694099}"/>
              </a:ext>
            </a:extLst>
          </p:cNvPr>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dirty="0" err="1"/>
              <a:t>Muokkaatekstinperustyyliänapsauttamalla</a:t>
            </a:r>
            <a:endParaRPr lang="en-US" dirty="0"/>
          </a:p>
          <a:p>
            <a:pPr lvl="1"/>
            <a:r>
              <a:rPr lang="en-US" dirty="0" err="1"/>
              <a:t>Toinentaso</a:t>
            </a:r>
            <a:endParaRPr lang="en-US" dirty="0"/>
          </a:p>
          <a:p>
            <a:pPr lvl="2"/>
            <a:r>
              <a:rPr lang="en-US" dirty="0" err="1"/>
              <a:t>Kolmastaso</a:t>
            </a:r>
            <a:endParaRPr lang="en-US" dirty="0"/>
          </a:p>
        </p:txBody>
      </p:sp>
      <p:sp>
        <p:nvSpPr>
          <p:cNvPr id="4" name="Date Placeholder 3">
            <a:extLst>
              <a:ext uri="{FF2B5EF4-FFF2-40B4-BE49-F238E27FC236}">
                <a16:creationId xmlns:a16="http://schemas.microsoft.com/office/drawing/2014/main" id="{F6998B01-1F05-4E4C-B1AB-D356E048933B}"/>
              </a:ext>
            </a:extLst>
          </p:cNvPr>
          <p:cNvSpPr>
            <a:spLocks noGrp="1"/>
          </p:cNvSpPr>
          <p:nvPr>
            <p:ph type="dt" sz="half" idx="2"/>
          </p:nvPr>
        </p:nvSpPr>
        <p:spPr>
          <a:xfrm>
            <a:off x="628651" y="6356352"/>
            <a:ext cx="738188" cy="365125"/>
          </a:xfrm>
          <a:prstGeom prst="rect">
            <a:avLst/>
          </a:prstGeom>
        </p:spPr>
        <p:txBody>
          <a:bodyPr vert="horz" lIns="91440" tIns="45720" rIns="91440" bIns="45720" rtlCol="0" anchor="ctr"/>
          <a:lstStyle>
            <a:lvl1pPr algn="l">
              <a:defRPr sz="900" b="0" i="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3BBD1B21-ABA2-EA46-962D-D96244C13327}" type="datetime1">
              <a:rPr lang="fi-FI" smtClean="0"/>
              <a:t>31.8.2022</a:t>
            </a:fld>
            <a:endParaRPr lang="fi-FI" dirty="0"/>
          </a:p>
        </p:txBody>
      </p:sp>
      <p:sp>
        <p:nvSpPr>
          <p:cNvPr id="5" name="Footer Placeholder 4">
            <a:extLst>
              <a:ext uri="{FF2B5EF4-FFF2-40B4-BE49-F238E27FC236}">
                <a16:creationId xmlns:a16="http://schemas.microsoft.com/office/drawing/2014/main" id="{2A4CA5D5-54B8-5B48-94B6-D21E0FE2DB6F}"/>
              </a:ext>
            </a:extLst>
          </p:cNvPr>
          <p:cNvSpPr>
            <a:spLocks noGrp="1"/>
          </p:cNvSpPr>
          <p:nvPr>
            <p:ph type="ftr" sz="quarter" idx="3"/>
          </p:nvPr>
        </p:nvSpPr>
        <p:spPr>
          <a:xfrm>
            <a:off x="1419227" y="6356352"/>
            <a:ext cx="4695825" cy="365125"/>
          </a:xfrm>
          <a:prstGeom prst="rect">
            <a:avLst/>
          </a:prstGeom>
        </p:spPr>
        <p:txBody>
          <a:bodyPr vert="horz" lIns="91440" tIns="45720" rIns="91440" bIns="45720" rtlCol="0" anchor="ctr"/>
          <a:lstStyle>
            <a:lvl1pPr algn="l">
              <a:defRPr sz="9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fi-FI" dirty="0"/>
          </a:p>
        </p:txBody>
      </p:sp>
      <p:sp>
        <p:nvSpPr>
          <p:cNvPr id="6" name="Slide Number Placeholder 5">
            <a:extLst>
              <a:ext uri="{FF2B5EF4-FFF2-40B4-BE49-F238E27FC236}">
                <a16:creationId xmlns:a16="http://schemas.microsoft.com/office/drawing/2014/main" id="{DCE55668-EF6B-9944-9FF9-2FE9D971E45E}"/>
              </a:ext>
            </a:extLst>
          </p:cNvPr>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900" b="0" i="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A98F53C-24DF-AE40-AA3A-0684284EB28B}" type="slidenum">
              <a:rPr lang="fi-FI" smtClean="0"/>
              <a:pPr/>
              <a:t>‹#›</a:t>
            </a:fld>
            <a:endParaRPr lang="fi-FI" dirty="0"/>
          </a:p>
        </p:txBody>
      </p:sp>
    </p:spTree>
    <p:extLst>
      <p:ext uri="{BB962C8B-B14F-4D97-AF65-F5344CB8AC3E}">
        <p14:creationId xmlns:p14="http://schemas.microsoft.com/office/powerpoint/2010/main" val="3197808826"/>
      </p:ext>
    </p:extLst>
  </p:cSld>
  <p:clrMap bg1="dk1" tx1="lt1" bg2="dk2" tx2="lt2" accent1="accent1" accent2="accent2" accent3="accent3" accent4="accent4" accent5="accent5" accent6="accent6" hlink="hlink" folHlink="folHlink"/>
  <p:sldLayoutIdLst>
    <p:sldLayoutId id="2147483662" r:id="rId1"/>
    <p:sldLayoutId id="2147483703" r:id="rId2"/>
  </p:sldLayoutIdLst>
  <p:hf hdr="0" ftr="0"/>
  <p:txStyles>
    <p:titleStyle>
      <a:lvl1pPr algn="l" defTabSz="914411" rtl="0" eaLnBrk="1" latinLnBrk="0" hangingPunct="1">
        <a:lnSpc>
          <a:spcPct val="90000"/>
        </a:lnSpc>
        <a:spcBef>
          <a:spcPct val="0"/>
        </a:spcBef>
        <a:buNone/>
        <a:defRPr sz="40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8" indent="-228603" algn="l" defTabSz="914411" rtl="0" eaLnBrk="1" latinLnBrk="0" hangingPunct="1">
        <a:lnSpc>
          <a:spcPct val="90000"/>
        </a:lnSpc>
        <a:spcBef>
          <a:spcPts val="5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64E98-F298-5A44-93DC-61DB700DCE76}"/>
              </a:ext>
            </a:extLst>
          </p:cNvPr>
          <p:cNvSpPr>
            <a:spLocks noGrp="1"/>
          </p:cNvSpPr>
          <p:nvPr>
            <p:ph type="title"/>
          </p:nvPr>
        </p:nvSpPr>
        <p:spPr>
          <a:xfrm>
            <a:off x="628652" y="396657"/>
            <a:ext cx="7886700" cy="1325563"/>
          </a:xfrm>
          <a:prstGeom prst="rect">
            <a:avLst/>
          </a:prstGeom>
        </p:spPr>
        <p:txBody>
          <a:bodyPr vert="horz" lIns="91440" tIns="45720" rIns="91440" bIns="45720" rtlCol="0" anchor="ctr">
            <a:normAutofit/>
          </a:bodyPr>
          <a:lstStyle/>
          <a:p>
            <a:r>
              <a:rPr lang="en-US" dirty="0" err="1"/>
              <a:t>Muokkaaotsikonperustyyliänapsauttamalla</a:t>
            </a:r>
            <a:endParaRPr lang="fi-FI" dirty="0"/>
          </a:p>
        </p:txBody>
      </p:sp>
      <p:sp>
        <p:nvSpPr>
          <p:cNvPr id="3" name="Text Placeholder 2">
            <a:extLst>
              <a:ext uri="{FF2B5EF4-FFF2-40B4-BE49-F238E27FC236}">
                <a16:creationId xmlns:a16="http://schemas.microsoft.com/office/drawing/2014/main" id="{87B575D9-B6AF-6F4F-BC04-8D75AC694099}"/>
              </a:ext>
            </a:extLst>
          </p:cNvPr>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dirty="0" err="1"/>
              <a:t>Muokkaatekstinperustyyliänapsauttamalla</a:t>
            </a:r>
            <a:endParaRPr lang="en-US" dirty="0"/>
          </a:p>
          <a:p>
            <a:pPr lvl="1"/>
            <a:r>
              <a:rPr lang="en-US" dirty="0" err="1"/>
              <a:t>Toinentaso</a:t>
            </a:r>
            <a:endParaRPr lang="en-US" dirty="0"/>
          </a:p>
          <a:p>
            <a:pPr lvl="2"/>
            <a:r>
              <a:rPr lang="en-US" dirty="0" err="1"/>
              <a:t>Kolmastaso</a:t>
            </a:r>
            <a:endParaRPr lang="en-US" dirty="0"/>
          </a:p>
        </p:txBody>
      </p:sp>
      <p:sp>
        <p:nvSpPr>
          <p:cNvPr id="4" name="Date Placeholder 3">
            <a:extLst>
              <a:ext uri="{FF2B5EF4-FFF2-40B4-BE49-F238E27FC236}">
                <a16:creationId xmlns:a16="http://schemas.microsoft.com/office/drawing/2014/main" id="{F6998B01-1F05-4E4C-B1AB-D356E048933B}"/>
              </a:ext>
            </a:extLst>
          </p:cNvPr>
          <p:cNvSpPr>
            <a:spLocks noGrp="1"/>
          </p:cNvSpPr>
          <p:nvPr>
            <p:ph type="dt" sz="half" idx="2"/>
          </p:nvPr>
        </p:nvSpPr>
        <p:spPr>
          <a:xfrm>
            <a:off x="628651" y="6356352"/>
            <a:ext cx="738188" cy="365125"/>
          </a:xfrm>
          <a:prstGeom prst="rect">
            <a:avLst/>
          </a:prstGeom>
        </p:spPr>
        <p:txBody>
          <a:bodyPr vert="horz" lIns="91440" tIns="45720" rIns="91440" bIns="45720" rtlCol="0" anchor="ctr"/>
          <a:lstStyle>
            <a:lvl1pPr algn="l">
              <a:defRPr sz="900" b="0" i="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3BBD1B21-ABA2-EA46-962D-D96244C13327}" type="datetime1">
              <a:rPr lang="fi-FI" smtClean="0"/>
              <a:t>31.8.2022</a:t>
            </a:fld>
            <a:endParaRPr lang="fi-FI" dirty="0"/>
          </a:p>
        </p:txBody>
      </p:sp>
      <p:sp>
        <p:nvSpPr>
          <p:cNvPr id="5" name="Footer Placeholder 4">
            <a:extLst>
              <a:ext uri="{FF2B5EF4-FFF2-40B4-BE49-F238E27FC236}">
                <a16:creationId xmlns:a16="http://schemas.microsoft.com/office/drawing/2014/main" id="{2A4CA5D5-54B8-5B48-94B6-D21E0FE2DB6F}"/>
              </a:ext>
            </a:extLst>
          </p:cNvPr>
          <p:cNvSpPr>
            <a:spLocks noGrp="1"/>
          </p:cNvSpPr>
          <p:nvPr>
            <p:ph type="ftr" sz="quarter" idx="3"/>
          </p:nvPr>
        </p:nvSpPr>
        <p:spPr>
          <a:xfrm>
            <a:off x="1419227" y="6356352"/>
            <a:ext cx="4695825" cy="365125"/>
          </a:xfrm>
          <a:prstGeom prst="rect">
            <a:avLst/>
          </a:prstGeom>
        </p:spPr>
        <p:txBody>
          <a:bodyPr vert="horz" lIns="91440" tIns="45720" rIns="91440" bIns="45720" rtlCol="0" anchor="ctr"/>
          <a:lstStyle>
            <a:lvl1pPr algn="l">
              <a:defRPr sz="9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fi-FI" dirty="0"/>
          </a:p>
        </p:txBody>
      </p:sp>
      <p:sp>
        <p:nvSpPr>
          <p:cNvPr id="6" name="Slide Number Placeholder 5">
            <a:extLst>
              <a:ext uri="{FF2B5EF4-FFF2-40B4-BE49-F238E27FC236}">
                <a16:creationId xmlns:a16="http://schemas.microsoft.com/office/drawing/2014/main" id="{DCE55668-EF6B-9944-9FF9-2FE9D971E45E}"/>
              </a:ext>
            </a:extLst>
          </p:cNvPr>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900" b="0" i="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EA98F53C-24DF-AE40-AA3A-0684284EB28B}" type="slidenum">
              <a:rPr lang="fi-FI" smtClean="0"/>
              <a:pPr/>
              <a:t>‹#›</a:t>
            </a:fld>
            <a:endParaRPr lang="fi-FI" dirty="0"/>
          </a:p>
        </p:txBody>
      </p:sp>
    </p:spTree>
    <p:extLst>
      <p:ext uri="{BB962C8B-B14F-4D97-AF65-F5344CB8AC3E}">
        <p14:creationId xmlns:p14="http://schemas.microsoft.com/office/powerpoint/2010/main" val="4232248917"/>
      </p:ext>
    </p:extLst>
  </p:cSld>
  <p:clrMap bg1="lt1" tx1="dk1" bg2="lt2" tx2="dk2" accent1="accent1" accent2="accent2" accent3="accent3" accent4="accent4" accent5="accent5" accent6="accent6" hlink="hlink" folHlink="folHlink"/>
  <p:sldLayoutIdLst>
    <p:sldLayoutId id="2147483691" r:id="rId1"/>
    <p:sldLayoutId id="2147483683" r:id="rId2"/>
    <p:sldLayoutId id="2147483682" r:id="rId3"/>
  </p:sldLayoutIdLst>
  <p:hf hdr="0" ftr="0"/>
  <p:txStyles>
    <p:titleStyle>
      <a:lvl1pPr algn="l" defTabSz="914411" rtl="0" eaLnBrk="1" latinLnBrk="0" hangingPunct="1">
        <a:lnSpc>
          <a:spcPct val="90000"/>
        </a:lnSpc>
        <a:spcBef>
          <a:spcPct val="0"/>
        </a:spcBef>
        <a:buNone/>
        <a:defRPr sz="40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8" indent="-228603" algn="l" defTabSz="914411" rtl="0" eaLnBrk="1" latinLnBrk="0" hangingPunct="1">
        <a:lnSpc>
          <a:spcPct val="90000"/>
        </a:lnSpc>
        <a:spcBef>
          <a:spcPts val="500"/>
        </a:spcBef>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5A6CC9-CD00-A947-872A-E7BBFC17C252}"/>
              </a:ext>
            </a:extLst>
          </p:cNvPr>
          <p:cNvSpPr>
            <a:spLocks noGrp="1"/>
          </p:cNvSpPr>
          <p:nvPr>
            <p:ph type="subTitle" idx="1"/>
          </p:nvPr>
        </p:nvSpPr>
        <p:spPr>
          <a:xfrm>
            <a:off x="347354" y="4724669"/>
            <a:ext cx="3203567" cy="1348225"/>
          </a:xfrm>
        </p:spPr>
        <p:txBody>
          <a:bodyPr>
            <a:normAutofit fontScale="92500" lnSpcReduction="20000"/>
          </a:bodyPr>
          <a:lstStyle/>
          <a:p>
            <a:r>
              <a:rPr lang="fi-FI" b="1" dirty="0"/>
              <a:t>Päivi Rissanen</a:t>
            </a:r>
          </a:p>
          <a:p>
            <a:r>
              <a:rPr lang="fi-FI" b="1" dirty="0"/>
              <a:t>Kommenttipuheenvuoro:</a:t>
            </a:r>
          </a:p>
          <a:p>
            <a:r>
              <a:rPr lang="fi-FI" b="1" dirty="0"/>
              <a:t>Mielenterveyspalvelut ja </a:t>
            </a:r>
            <a:r>
              <a:rPr lang="fi-FI" b="1" dirty="0" err="1"/>
              <a:t>miepä</a:t>
            </a:r>
            <a:r>
              <a:rPr lang="fi-FI" b="1" dirty="0"/>
              <a:t>-palvelut: tulokset</a:t>
            </a:r>
          </a:p>
          <a:p>
            <a:r>
              <a:rPr lang="fi-FI" dirty="0"/>
              <a:t> </a:t>
            </a:r>
          </a:p>
          <a:p>
            <a:endParaRPr lang="fi-FI" dirty="0"/>
          </a:p>
        </p:txBody>
      </p:sp>
      <p:pic>
        <p:nvPicPr>
          <p:cNvPr id="5" name="Kuva 4">
            <a:extLst>
              <a:ext uri="{FF2B5EF4-FFF2-40B4-BE49-F238E27FC236}">
                <a16:creationId xmlns:a16="http://schemas.microsoft.com/office/drawing/2014/main" id="{A41F4543-5B02-4F55-92A9-7044E5A5642C}"/>
              </a:ext>
            </a:extLst>
          </p:cNvPr>
          <p:cNvPicPr>
            <a:picLocks noChangeAspect="1"/>
          </p:cNvPicPr>
          <p:nvPr/>
        </p:nvPicPr>
        <p:blipFill>
          <a:blip r:embed="rId3"/>
          <a:stretch>
            <a:fillRect/>
          </a:stretch>
        </p:blipFill>
        <p:spPr>
          <a:xfrm>
            <a:off x="347354" y="1190048"/>
            <a:ext cx="1393077" cy="1348225"/>
          </a:xfrm>
          <a:prstGeom prst="rect">
            <a:avLst/>
          </a:prstGeom>
        </p:spPr>
      </p:pic>
      <p:sp>
        <p:nvSpPr>
          <p:cNvPr id="6" name="Tekstin paikkamerkki 5">
            <a:extLst>
              <a:ext uri="{FF2B5EF4-FFF2-40B4-BE49-F238E27FC236}">
                <a16:creationId xmlns:a16="http://schemas.microsoft.com/office/drawing/2014/main" id="{9987556A-E6EE-4125-BEE3-32D1BA4811EE}"/>
              </a:ext>
            </a:extLst>
          </p:cNvPr>
          <p:cNvSpPr>
            <a:spLocks noGrp="1"/>
          </p:cNvSpPr>
          <p:nvPr>
            <p:ph type="body" sz="quarter" idx="11"/>
          </p:nvPr>
        </p:nvSpPr>
        <p:spPr>
          <a:xfrm>
            <a:off x="416455" y="5739443"/>
            <a:ext cx="2647951" cy="333451"/>
          </a:xfrm>
        </p:spPr>
        <p:txBody>
          <a:bodyPr/>
          <a:lstStyle/>
          <a:p>
            <a:r>
              <a:rPr lang="en-GB" sz="2000" b="1" dirty="0"/>
              <a:t>26.8.2022</a:t>
            </a:r>
          </a:p>
        </p:txBody>
      </p:sp>
    </p:spTree>
    <p:extLst>
      <p:ext uri="{BB962C8B-B14F-4D97-AF65-F5344CB8AC3E}">
        <p14:creationId xmlns:p14="http://schemas.microsoft.com/office/powerpoint/2010/main" val="150452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08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A692B-392B-48F1-9953-8CDAC0A54822}"/>
              </a:ext>
            </a:extLst>
          </p:cNvPr>
          <p:cNvSpPr>
            <a:spLocks noGrp="1"/>
          </p:cNvSpPr>
          <p:nvPr>
            <p:ph type="title"/>
          </p:nvPr>
        </p:nvSpPr>
        <p:spPr>
          <a:xfrm>
            <a:off x="515531" y="136527"/>
            <a:ext cx="7886700" cy="1325563"/>
          </a:xfrm>
        </p:spPr>
        <p:txBody>
          <a:bodyPr>
            <a:normAutofit/>
          </a:bodyPr>
          <a:lstStyle/>
          <a:p>
            <a:r>
              <a:rPr lang="fi-FI" dirty="0"/>
              <a:t>Yleisvaikutelma kyselystä</a:t>
            </a:r>
            <a:endParaRPr lang="en-GB" dirty="0"/>
          </a:p>
        </p:txBody>
      </p:sp>
      <p:sp>
        <p:nvSpPr>
          <p:cNvPr id="7" name="Sisällön paikkamerkki 6">
            <a:extLst>
              <a:ext uri="{FF2B5EF4-FFF2-40B4-BE49-F238E27FC236}">
                <a16:creationId xmlns:a16="http://schemas.microsoft.com/office/drawing/2014/main" id="{04700840-A1B9-FA9C-587B-EC5CE13CBADC}"/>
              </a:ext>
            </a:extLst>
          </p:cNvPr>
          <p:cNvSpPr>
            <a:spLocks noGrp="1"/>
          </p:cNvSpPr>
          <p:nvPr>
            <p:ph idx="1"/>
          </p:nvPr>
        </p:nvSpPr>
        <p:spPr>
          <a:xfrm>
            <a:off x="622473" y="1704718"/>
            <a:ext cx="7892879" cy="4351338"/>
          </a:xfrm>
        </p:spPr>
        <p:txBody>
          <a:bodyPr/>
          <a:lstStyle/>
          <a:p>
            <a:r>
              <a:rPr lang="fi-FI" dirty="0"/>
              <a:t>+ kysely laadittu yhteistyössä eri tahojen kanssa</a:t>
            </a:r>
          </a:p>
          <a:p>
            <a:r>
              <a:rPr lang="fi-FI" dirty="0"/>
              <a:t>+ Hoito koetaan hyvälaatuiseksi</a:t>
            </a:r>
          </a:p>
          <a:p>
            <a:endParaRPr lang="fi-FI" dirty="0"/>
          </a:p>
          <a:p>
            <a:pPr marL="342900" indent="-342900">
              <a:buFontTx/>
              <a:buChar char="-"/>
            </a:pPr>
            <a:r>
              <a:rPr lang="fi-FI" dirty="0"/>
              <a:t>Tiedon saannissa haasteita</a:t>
            </a:r>
          </a:p>
          <a:p>
            <a:pPr marL="1028708" lvl="1" indent="-342900">
              <a:buFontTx/>
              <a:buChar char="-"/>
            </a:pPr>
            <a:r>
              <a:rPr lang="fi-FI" dirty="0"/>
              <a:t>Järjestöjen palvelut</a:t>
            </a:r>
          </a:p>
          <a:p>
            <a:pPr marL="1028708" lvl="1" indent="-342900">
              <a:buFontTx/>
              <a:buChar char="-"/>
            </a:pPr>
            <a:r>
              <a:rPr lang="fi-FI" dirty="0"/>
              <a:t>Vertaistuki</a:t>
            </a:r>
          </a:p>
          <a:p>
            <a:pPr marL="1028708" lvl="1" indent="-342900">
              <a:buFontTx/>
              <a:buChar char="-"/>
            </a:pPr>
            <a:r>
              <a:rPr lang="fi-FI" dirty="0"/>
              <a:t>Tieto oikeuksista potilaana/asiakkaana</a:t>
            </a:r>
          </a:p>
          <a:p>
            <a:pPr marL="342900" indent="-342900">
              <a:buFontTx/>
              <a:buChar char="-"/>
            </a:pPr>
            <a:r>
              <a:rPr lang="fi-FI" dirty="0"/>
              <a:t>Hoito helpottanut jokapäiväistä elämää</a:t>
            </a:r>
          </a:p>
          <a:p>
            <a:pPr marL="1028708" lvl="1" indent="-342900">
              <a:buFontTx/>
              <a:buChar char="-"/>
            </a:pPr>
            <a:endParaRPr lang="fi-FI" dirty="0"/>
          </a:p>
          <a:p>
            <a:pPr marL="342900" indent="-342900">
              <a:buFontTx/>
              <a:buChar char="-"/>
            </a:pPr>
            <a:endParaRPr lang="fi-FI" dirty="0"/>
          </a:p>
          <a:p>
            <a:endParaRPr lang="fi-FI" dirty="0"/>
          </a:p>
        </p:txBody>
      </p:sp>
      <p:sp>
        <p:nvSpPr>
          <p:cNvPr id="6" name="Dian numeron paikkamerkki 5">
            <a:extLst>
              <a:ext uri="{FF2B5EF4-FFF2-40B4-BE49-F238E27FC236}">
                <a16:creationId xmlns:a16="http://schemas.microsoft.com/office/drawing/2014/main" id="{21264D0F-F6C1-4763-9A41-0A4F8176087A}"/>
              </a:ext>
            </a:extLst>
          </p:cNvPr>
          <p:cNvSpPr>
            <a:spLocks noGrp="1"/>
          </p:cNvSpPr>
          <p:nvPr>
            <p:ph type="sldNum" sz="quarter" idx="12"/>
          </p:nvPr>
        </p:nvSpPr>
        <p:spPr>
          <a:prstGeom prst="rect">
            <a:avLst/>
          </a:prstGeom>
        </p:spPr>
        <p:txBody>
          <a:bodyPr vert="horz" wrap="none" lIns="91440" tIns="45720" rIns="0" bIns="45720" rtlCol="0" anchor="ctr"/>
          <a:lstStyle>
            <a:defPPr>
              <a:defRPr lang="fi-FI"/>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837A0-F8B5-40DF-B7A3-2778985E9851}" type="slidenum">
              <a:rPr lang="fi-FI" smtClean="0"/>
              <a:pPr/>
              <a:t>2</a:t>
            </a:fld>
            <a:endParaRPr lang="fi-FI"/>
          </a:p>
        </p:txBody>
      </p:sp>
    </p:spTree>
    <p:extLst>
      <p:ext uri="{BB962C8B-B14F-4D97-AF65-F5344CB8AC3E}">
        <p14:creationId xmlns:p14="http://schemas.microsoft.com/office/powerpoint/2010/main" val="328709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4D177-F90D-C696-D6E8-7E58AFD1CCDB}"/>
              </a:ext>
            </a:extLst>
          </p:cNvPr>
          <p:cNvSpPr>
            <a:spLocks noGrp="1"/>
          </p:cNvSpPr>
          <p:nvPr>
            <p:ph type="title"/>
          </p:nvPr>
        </p:nvSpPr>
        <p:spPr/>
        <p:txBody>
          <a:bodyPr/>
          <a:lstStyle/>
          <a:p>
            <a:r>
              <a:rPr lang="fi-FI" dirty="0"/>
              <a:t>Mitä sairastaneet kokevat -Masennustutkimus</a:t>
            </a:r>
          </a:p>
        </p:txBody>
      </p:sp>
      <p:sp>
        <p:nvSpPr>
          <p:cNvPr id="3" name="Sisällön paikkamerkki 2">
            <a:extLst>
              <a:ext uri="{FF2B5EF4-FFF2-40B4-BE49-F238E27FC236}">
                <a16:creationId xmlns:a16="http://schemas.microsoft.com/office/drawing/2014/main" id="{B146B8F8-6C21-3A5F-28AF-B6521BDBBC3B}"/>
              </a:ext>
            </a:extLst>
          </p:cNvPr>
          <p:cNvSpPr>
            <a:spLocks noGrp="1"/>
          </p:cNvSpPr>
          <p:nvPr>
            <p:ph idx="1"/>
          </p:nvPr>
        </p:nvSpPr>
        <p:spPr>
          <a:xfrm>
            <a:off x="628648" y="1947347"/>
            <a:ext cx="7892879" cy="4351338"/>
          </a:xfrm>
        </p:spPr>
        <p:txBody>
          <a:bodyPr/>
          <a:lstStyle/>
          <a:p>
            <a:pPr marL="342900" indent="-342900">
              <a:buFont typeface="Arial" panose="020B0604020202020204" pitchFamily="34" charset="0"/>
              <a:buChar char="•"/>
            </a:pPr>
            <a:r>
              <a:rPr lang="fi-FI" dirty="0"/>
              <a:t>Janssen masennustutkimus vuonna 2022</a:t>
            </a:r>
          </a:p>
          <a:p>
            <a:pPr marL="342900" indent="-342900">
              <a:buFont typeface="Arial" panose="020B0604020202020204" pitchFamily="34" charset="0"/>
              <a:buChar char="•"/>
            </a:pPr>
            <a:r>
              <a:rPr lang="fi-FI" dirty="0"/>
              <a:t>Toteuttaja </a:t>
            </a:r>
            <a:r>
              <a:rPr lang="fi-FI" dirty="0" err="1"/>
              <a:t>Kantar</a:t>
            </a:r>
            <a:endParaRPr lang="fi-FI" dirty="0"/>
          </a:p>
          <a:p>
            <a:pPr marL="342900" indent="-342900">
              <a:buFont typeface="Arial" panose="020B0604020202020204" pitchFamily="34" charset="0"/>
              <a:buChar char="•"/>
            </a:pPr>
            <a:r>
              <a:rPr lang="fi-FI" dirty="0"/>
              <a:t>Vastannut 816 masennusta sairastavaa tai heidän läheistään</a:t>
            </a:r>
          </a:p>
          <a:p>
            <a:pPr marL="342900" indent="-342900">
              <a:buFont typeface="Arial" panose="020B0604020202020204" pitchFamily="34" charset="0"/>
              <a:buChar char="•"/>
            </a:pPr>
            <a:r>
              <a:rPr lang="fi-FI" dirty="0"/>
              <a:t>Ikä </a:t>
            </a:r>
            <a:r>
              <a:rPr lang="fi-FI" dirty="0" err="1"/>
              <a:t>k.a</a:t>
            </a:r>
            <a:r>
              <a:rPr lang="fi-FI" dirty="0"/>
              <a:t> 50 ikäjakauma 18-80</a:t>
            </a:r>
          </a:p>
          <a:p>
            <a:pPr marL="342900" indent="-342900">
              <a:buFont typeface="Arial" panose="020B0604020202020204" pitchFamily="34" charset="0"/>
              <a:buChar char="•"/>
            </a:pPr>
            <a:r>
              <a:rPr lang="fi-FI" dirty="0"/>
              <a:t>Sukupuoli, %</a:t>
            </a:r>
          </a:p>
          <a:p>
            <a:pPr marL="1028708" lvl="1" indent="-342900"/>
            <a:endParaRPr lang="fi-FI" dirty="0"/>
          </a:p>
        </p:txBody>
      </p:sp>
      <p:graphicFrame>
        <p:nvGraphicFramePr>
          <p:cNvPr id="6" name="Taulukko 5">
            <a:extLst>
              <a:ext uri="{FF2B5EF4-FFF2-40B4-BE49-F238E27FC236}">
                <a16:creationId xmlns:a16="http://schemas.microsoft.com/office/drawing/2014/main" id="{2A9BD187-7D7B-EEEB-983A-C991E90CD163}"/>
              </a:ext>
            </a:extLst>
          </p:cNvPr>
          <p:cNvGraphicFramePr>
            <a:graphicFrameLocks noGrp="1"/>
          </p:cNvGraphicFramePr>
          <p:nvPr>
            <p:extLst>
              <p:ext uri="{D42A27DB-BD31-4B8C-83A1-F6EECF244321}">
                <p14:modId xmlns:p14="http://schemas.microsoft.com/office/powerpoint/2010/main" val="1043486397"/>
              </p:ext>
            </p:extLst>
          </p:nvPr>
        </p:nvGraphicFramePr>
        <p:xfrm>
          <a:off x="1121201" y="4534293"/>
          <a:ext cx="3129699" cy="1408927"/>
        </p:xfrm>
        <a:graphic>
          <a:graphicData uri="http://schemas.openxmlformats.org/drawingml/2006/table">
            <a:tbl>
              <a:tblPr bandRow="1">
                <a:tableStyleId>{08FB837D-C827-4EFA-A057-4D05807E0F7C}</a:tableStyleId>
              </a:tblPr>
              <a:tblGrid>
                <a:gridCol w="1875934">
                  <a:extLst>
                    <a:ext uri="{9D8B030D-6E8A-4147-A177-3AD203B41FA5}">
                      <a16:colId xmlns:a16="http://schemas.microsoft.com/office/drawing/2014/main" val="2715136308"/>
                    </a:ext>
                  </a:extLst>
                </a:gridCol>
                <a:gridCol w="1253765">
                  <a:extLst>
                    <a:ext uri="{9D8B030D-6E8A-4147-A177-3AD203B41FA5}">
                      <a16:colId xmlns:a16="http://schemas.microsoft.com/office/drawing/2014/main" val="1113275833"/>
                    </a:ext>
                  </a:extLst>
                </a:gridCol>
              </a:tblGrid>
              <a:tr h="414780">
                <a:tc>
                  <a:txBody>
                    <a:bodyPr/>
                    <a:lstStyle/>
                    <a:p>
                      <a:pPr algn="l" fontAlgn="ctr"/>
                      <a:r>
                        <a:rPr lang="fi-FI" sz="2000" b="0" u="none" strike="noStrike" dirty="0">
                          <a:solidFill>
                            <a:srgbClr val="000000"/>
                          </a:solidFill>
                          <a:effectLst/>
                        </a:rPr>
                        <a:t>Nainen</a:t>
                      </a:r>
                      <a:endParaRPr lang="fi-FI"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fi-FI" sz="2000" b="0" u="none" strike="noStrike" dirty="0">
                          <a:solidFill>
                            <a:srgbClr val="000000"/>
                          </a:solidFill>
                          <a:effectLst/>
                        </a:rPr>
                        <a:t>78,3</a:t>
                      </a:r>
                      <a:endParaRPr lang="fi-FI" sz="2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20447130"/>
                  </a:ext>
                </a:extLst>
              </a:tr>
              <a:tr h="369307">
                <a:tc>
                  <a:txBody>
                    <a:bodyPr/>
                    <a:lstStyle/>
                    <a:p>
                      <a:pPr algn="l" fontAlgn="ctr"/>
                      <a:r>
                        <a:rPr lang="fi-FI" sz="2000" b="0" u="none" strike="noStrike" dirty="0">
                          <a:solidFill>
                            <a:srgbClr val="000000"/>
                          </a:solidFill>
                          <a:effectLst/>
                        </a:rPr>
                        <a:t>Mies</a:t>
                      </a:r>
                      <a:endParaRPr lang="fi-FI"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fi-FI" sz="2000" b="0" u="none" strike="noStrike" dirty="0">
                          <a:solidFill>
                            <a:srgbClr val="000000"/>
                          </a:solidFill>
                          <a:effectLst/>
                        </a:rPr>
                        <a:t>18,6</a:t>
                      </a:r>
                      <a:endParaRPr lang="fi-FI" sz="2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62621422"/>
                  </a:ext>
                </a:extLst>
              </a:tr>
              <a:tr h="303319">
                <a:tc>
                  <a:txBody>
                    <a:bodyPr/>
                    <a:lstStyle/>
                    <a:p>
                      <a:pPr algn="l" fontAlgn="ctr"/>
                      <a:r>
                        <a:rPr lang="fi-FI" sz="2000" b="0" u="none" strike="noStrike" dirty="0">
                          <a:solidFill>
                            <a:srgbClr val="000000"/>
                          </a:solidFill>
                          <a:effectLst/>
                        </a:rPr>
                        <a:t>Muu</a:t>
                      </a:r>
                      <a:endParaRPr lang="fi-FI"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fi-FI" sz="2000" b="0" u="none" strike="noStrike" dirty="0">
                          <a:solidFill>
                            <a:srgbClr val="000000"/>
                          </a:solidFill>
                          <a:effectLst/>
                        </a:rPr>
                        <a:t>1,2</a:t>
                      </a:r>
                      <a:endParaRPr lang="fi-FI" sz="2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20049174"/>
                  </a:ext>
                </a:extLst>
              </a:tr>
              <a:tr h="303319">
                <a:tc>
                  <a:txBody>
                    <a:bodyPr/>
                    <a:lstStyle/>
                    <a:p>
                      <a:pPr algn="l" fontAlgn="ctr"/>
                      <a:r>
                        <a:rPr lang="fi-FI" sz="2000" b="0" u="none" strike="noStrike" dirty="0">
                          <a:solidFill>
                            <a:srgbClr val="000000"/>
                          </a:solidFill>
                          <a:effectLst/>
                        </a:rPr>
                        <a:t>En halua kertoa</a:t>
                      </a:r>
                      <a:endParaRPr lang="fi-FI" sz="20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b"/>
                      <a:r>
                        <a:rPr lang="fi-FI" sz="2000" b="0" u="none" strike="noStrike" dirty="0">
                          <a:solidFill>
                            <a:srgbClr val="000000"/>
                          </a:solidFill>
                          <a:effectLst/>
                        </a:rPr>
                        <a:t>1,8</a:t>
                      </a:r>
                      <a:endParaRPr lang="fi-FI" sz="2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53005343"/>
                  </a:ext>
                </a:extLst>
              </a:tr>
            </a:tbl>
          </a:graphicData>
        </a:graphic>
      </p:graphicFrame>
      <p:sp>
        <p:nvSpPr>
          <p:cNvPr id="4" name="Päivämäärän paikkamerkki 3">
            <a:extLst>
              <a:ext uri="{FF2B5EF4-FFF2-40B4-BE49-F238E27FC236}">
                <a16:creationId xmlns:a16="http://schemas.microsoft.com/office/drawing/2014/main" id="{F8095B0B-21D6-E88B-7ECA-AD6D8809AD7B}"/>
              </a:ext>
            </a:extLst>
          </p:cNvPr>
          <p:cNvSpPr>
            <a:spLocks noGrp="1"/>
          </p:cNvSpPr>
          <p:nvPr>
            <p:ph type="dt" sz="half" idx="10"/>
          </p:nvPr>
        </p:nvSpPr>
        <p:spPr/>
        <p:txBody>
          <a:bodyPr/>
          <a:lstStyle/>
          <a:p>
            <a:fld id="{62104C8D-E83D-0440-BE07-64A2516B4929}" type="datetime1">
              <a:rPr lang="fi-FI" smtClean="0"/>
              <a:t>31.8.2022</a:t>
            </a:fld>
            <a:endParaRPr lang="fi-FI" dirty="0"/>
          </a:p>
        </p:txBody>
      </p:sp>
      <p:sp>
        <p:nvSpPr>
          <p:cNvPr id="5" name="Dian numeron paikkamerkki 4">
            <a:extLst>
              <a:ext uri="{FF2B5EF4-FFF2-40B4-BE49-F238E27FC236}">
                <a16:creationId xmlns:a16="http://schemas.microsoft.com/office/drawing/2014/main" id="{6DB8B312-4CE7-B591-1851-7BF2219F8777}"/>
              </a:ext>
            </a:extLst>
          </p:cNvPr>
          <p:cNvSpPr>
            <a:spLocks noGrp="1"/>
          </p:cNvSpPr>
          <p:nvPr>
            <p:ph type="sldNum" sz="quarter" idx="12"/>
          </p:nvPr>
        </p:nvSpPr>
        <p:spPr/>
        <p:txBody>
          <a:bodyPr/>
          <a:lstStyle/>
          <a:p>
            <a:fld id="{EA98F53C-24DF-AE40-AA3A-0684284EB28B}" type="slidenum">
              <a:rPr lang="fi-FI" smtClean="0"/>
              <a:pPr/>
              <a:t>3</a:t>
            </a:fld>
            <a:endParaRPr lang="fi-FI" dirty="0"/>
          </a:p>
        </p:txBody>
      </p:sp>
    </p:spTree>
    <p:extLst>
      <p:ext uri="{BB962C8B-B14F-4D97-AF65-F5344CB8AC3E}">
        <p14:creationId xmlns:p14="http://schemas.microsoft.com/office/powerpoint/2010/main" val="33662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61321-4D52-064B-EDB7-C107CA4C3221}"/>
              </a:ext>
            </a:extLst>
          </p:cNvPr>
          <p:cNvSpPr>
            <a:spLocks noGrp="1"/>
          </p:cNvSpPr>
          <p:nvPr>
            <p:ph type="title"/>
          </p:nvPr>
        </p:nvSpPr>
        <p:spPr>
          <a:xfrm>
            <a:off x="628652" y="396658"/>
            <a:ext cx="7886700" cy="885388"/>
          </a:xfrm>
        </p:spPr>
        <p:txBody>
          <a:bodyPr>
            <a:normAutofit fontScale="90000"/>
          </a:bodyPr>
          <a:lstStyle/>
          <a:p>
            <a:r>
              <a:rPr lang="fi-FI" dirty="0"/>
              <a:t>Masennukseen</a:t>
            </a:r>
            <a:r>
              <a:rPr lang="fi-FI" baseline="0" dirty="0"/>
              <a:t> käytössä olleita hoitomuotoja, % vastaajista (n=707)</a:t>
            </a:r>
            <a:endParaRPr lang="fi-FI" dirty="0"/>
          </a:p>
        </p:txBody>
      </p:sp>
      <p:graphicFrame>
        <p:nvGraphicFramePr>
          <p:cNvPr id="6" name="Sisällön paikkamerkki 5" descr="Masennuksen käytössä on psykoterapiaa 64 prosentilla, perinteistä lääkehoitoa yhdellä lääkkeellä 55 prosentilla, perinteistä lääkehoitoa kahdella lääkkeellä 52 prosentilla, vaihtoehtoista itsehoitokeinoja 23 prosentilla, muuta hoitoa 16 prosentilla, sähköhoitoa tai magneettistimulaatiota 14 prosentilla, luovia terapiamuotoja 11 prosentilla, nettiterapiaa 8 prosentilla, perhe tai pariterapiaa 7 prosentilla, perinteistä lääkehoitoa + omega3 5 prosentilla. Ei mitään näistä 2 prosentilla.">
            <a:extLst>
              <a:ext uri="{FF2B5EF4-FFF2-40B4-BE49-F238E27FC236}">
                <a16:creationId xmlns:a16="http://schemas.microsoft.com/office/drawing/2014/main" id="{D54611E5-BDA9-A28D-E126-8F93A33F0E86}"/>
              </a:ext>
            </a:extLst>
          </p:cNvPr>
          <p:cNvGraphicFramePr>
            <a:graphicFrameLocks noGrp="1"/>
          </p:cNvGraphicFramePr>
          <p:nvPr>
            <p:ph idx="1"/>
            <p:extLst>
              <p:ext uri="{D42A27DB-BD31-4B8C-83A1-F6EECF244321}">
                <p14:modId xmlns:p14="http://schemas.microsoft.com/office/powerpoint/2010/main" val="2602056656"/>
              </p:ext>
            </p:extLst>
          </p:nvPr>
        </p:nvGraphicFramePr>
        <p:xfrm>
          <a:off x="628650" y="1489435"/>
          <a:ext cx="7893050" cy="4687528"/>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7D74CC12-2CEA-27D6-A0F6-D5AD4C7B85F1}"/>
              </a:ext>
            </a:extLst>
          </p:cNvPr>
          <p:cNvSpPr>
            <a:spLocks noGrp="1"/>
          </p:cNvSpPr>
          <p:nvPr>
            <p:ph type="dt" sz="half" idx="10"/>
          </p:nvPr>
        </p:nvSpPr>
        <p:spPr/>
        <p:txBody>
          <a:bodyPr/>
          <a:lstStyle/>
          <a:p>
            <a:fld id="{62104C8D-E83D-0440-BE07-64A2516B4929}" type="datetime1">
              <a:rPr lang="fi-FI" smtClean="0"/>
              <a:t>31.8.2022</a:t>
            </a:fld>
            <a:endParaRPr lang="fi-FI" dirty="0"/>
          </a:p>
        </p:txBody>
      </p:sp>
      <p:sp>
        <p:nvSpPr>
          <p:cNvPr id="5" name="Dian numeron paikkamerkki 4">
            <a:extLst>
              <a:ext uri="{FF2B5EF4-FFF2-40B4-BE49-F238E27FC236}">
                <a16:creationId xmlns:a16="http://schemas.microsoft.com/office/drawing/2014/main" id="{19009E4A-1CEE-4BD1-DBB3-49C4BFC33864}"/>
              </a:ext>
            </a:extLst>
          </p:cNvPr>
          <p:cNvSpPr>
            <a:spLocks noGrp="1"/>
          </p:cNvSpPr>
          <p:nvPr>
            <p:ph type="sldNum" sz="quarter" idx="12"/>
          </p:nvPr>
        </p:nvSpPr>
        <p:spPr/>
        <p:txBody>
          <a:bodyPr/>
          <a:lstStyle/>
          <a:p>
            <a:fld id="{EA98F53C-24DF-AE40-AA3A-0684284EB28B}" type="slidenum">
              <a:rPr lang="fi-FI" smtClean="0"/>
              <a:pPr/>
              <a:t>4</a:t>
            </a:fld>
            <a:endParaRPr lang="fi-FI" dirty="0"/>
          </a:p>
        </p:txBody>
      </p:sp>
    </p:spTree>
    <p:extLst>
      <p:ext uri="{BB962C8B-B14F-4D97-AF65-F5344CB8AC3E}">
        <p14:creationId xmlns:p14="http://schemas.microsoft.com/office/powerpoint/2010/main" val="19198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B428A397-4650-EFC9-B599-722E1B800DC8}"/>
              </a:ext>
            </a:extLst>
          </p:cNvPr>
          <p:cNvSpPr>
            <a:spLocks noGrp="1"/>
          </p:cNvSpPr>
          <p:nvPr>
            <p:ph type="title"/>
          </p:nvPr>
        </p:nvSpPr>
        <p:spPr>
          <a:xfrm>
            <a:off x="414780" y="151416"/>
            <a:ext cx="8314440" cy="638243"/>
          </a:xfrm>
        </p:spPr>
        <p:txBody>
          <a:bodyPr>
            <a:normAutofit/>
          </a:bodyPr>
          <a:lstStyle/>
          <a:p>
            <a:r>
              <a:rPr lang="fi-FI" sz="2200" dirty="0"/>
              <a:t>Avun saaminen tarvittaessa (</a:t>
            </a:r>
            <a:r>
              <a:rPr lang="fi-FI" sz="2000" dirty="0"/>
              <a:t>kyselyssä ka. 4,5)</a:t>
            </a:r>
          </a:p>
        </p:txBody>
      </p:sp>
      <p:graphicFrame>
        <p:nvGraphicFramePr>
          <p:cNvPr id="7" name="Kaavio 6" descr="Hoitoon on hakeutunut masennuksen jälkeen samalla viikolla 9 prosenttia, parin viikon sisällä 8 prosenttia, kuukauden sisällä 13 prosenttia, kolmen kuukauden aikana 13 prosenttia, puolen vuoden aikana 29 prosenttia. Ensimmäisen kerran hoitoa on saanut välittömästi 40 prosenttia, toisen käyntikerran jälkeen 14 prosenttia, erikoislääkärin konsultaation jälkeen 29 prosenttia ja ei osaa sanoa 18 prosenttia.">
            <a:extLst>
              <a:ext uri="{FF2B5EF4-FFF2-40B4-BE49-F238E27FC236}">
                <a16:creationId xmlns:a16="http://schemas.microsoft.com/office/drawing/2014/main" id="{5DB30C84-8405-56EA-93C1-A21B9E0A3D92}"/>
              </a:ext>
            </a:extLst>
          </p:cNvPr>
          <p:cNvGraphicFramePr>
            <a:graphicFrameLocks/>
          </p:cNvGraphicFramePr>
          <p:nvPr>
            <p:extLst>
              <p:ext uri="{D42A27DB-BD31-4B8C-83A1-F6EECF244321}">
                <p14:modId xmlns:p14="http://schemas.microsoft.com/office/powerpoint/2010/main" val="1290942988"/>
              </p:ext>
            </p:extLst>
          </p:nvPr>
        </p:nvGraphicFramePr>
        <p:xfrm>
          <a:off x="414780" y="907104"/>
          <a:ext cx="8559538" cy="2521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EA27CEFF-3DA0-2D78-9E98-9C9EFB76A4FD}"/>
              </a:ext>
            </a:extLst>
          </p:cNvPr>
          <p:cNvGraphicFramePr>
            <a:graphicFrameLocks/>
          </p:cNvGraphicFramePr>
          <p:nvPr>
            <p:extLst>
              <p:ext uri="{D42A27DB-BD31-4B8C-83A1-F6EECF244321}">
                <p14:modId xmlns:p14="http://schemas.microsoft.com/office/powerpoint/2010/main" val="2492568417"/>
              </p:ext>
            </p:extLst>
          </p:nvPr>
        </p:nvGraphicFramePr>
        <p:xfrm>
          <a:off x="335830" y="3558457"/>
          <a:ext cx="8267307" cy="3299543"/>
        </p:xfrm>
        <a:graphic>
          <a:graphicData uri="http://schemas.openxmlformats.org/drawingml/2006/chart">
            <c:chart xmlns:c="http://schemas.openxmlformats.org/drawingml/2006/chart" xmlns:r="http://schemas.openxmlformats.org/officeDocument/2006/relationships" r:id="rId3"/>
          </a:graphicData>
        </a:graphic>
      </p:graphicFrame>
      <p:sp>
        <p:nvSpPr>
          <p:cNvPr id="5" name="Dian numeron paikkamerkki 4">
            <a:extLst>
              <a:ext uri="{FF2B5EF4-FFF2-40B4-BE49-F238E27FC236}">
                <a16:creationId xmlns:a16="http://schemas.microsoft.com/office/drawing/2014/main" id="{C239111B-C1F4-2956-CA39-5B902C9F31A7}"/>
              </a:ext>
            </a:extLst>
          </p:cNvPr>
          <p:cNvSpPr>
            <a:spLocks noGrp="1"/>
          </p:cNvSpPr>
          <p:nvPr>
            <p:ph type="sldNum" sz="quarter" idx="12"/>
          </p:nvPr>
        </p:nvSpPr>
        <p:spPr/>
        <p:txBody>
          <a:bodyPr/>
          <a:lstStyle/>
          <a:p>
            <a:fld id="{EA98F53C-24DF-AE40-AA3A-0684284EB28B}" type="slidenum">
              <a:rPr lang="fi-FI" smtClean="0"/>
              <a:pPr/>
              <a:t>5</a:t>
            </a:fld>
            <a:endParaRPr lang="fi-FI" dirty="0"/>
          </a:p>
        </p:txBody>
      </p:sp>
    </p:spTree>
    <p:extLst>
      <p:ext uri="{BB962C8B-B14F-4D97-AF65-F5344CB8AC3E}">
        <p14:creationId xmlns:p14="http://schemas.microsoft.com/office/powerpoint/2010/main" val="327066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5" descr="Hoitoon hakeutuminen on viivästynyt leimautumisen pelossa huomattavasti 15 prosentilla, jonkin verran 29 prosentilla, ei juurikaan 27 prosentilla, ei lainkaan 26 prosentilla ja 3 prosenttia ei osaa sanoa.">
            <a:extLst>
              <a:ext uri="{FF2B5EF4-FFF2-40B4-BE49-F238E27FC236}">
                <a16:creationId xmlns:a16="http://schemas.microsoft.com/office/drawing/2014/main" id="{EA7A53E2-57A1-826F-E4C9-D9E2A675621C}"/>
              </a:ext>
            </a:extLst>
          </p:cNvPr>
          <p:cNvGraphicFramePr>
            <a:graphicFrameLocks/>
          </p:cNvGraphicFramePr>
          <p:nvPr>
            <p:extLst>
              <p:ext uri="{D42A27DB-BD31-4B8C-83A1-F6EECF244321}">
                <p14:modId xmlns:p14="http://schemas.microsoft.com/office/powerpoint/2010/main" val="90541936"/>
              </p:ext>
            </p:extLst>
          </p:nvPr>
        </p:nvGraphicFramePr>
        <p:xfrm>
          <a:off x="507538" y="670841"/>
          <a:ext cx="8116220" cy="2148440"/>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09863A7D-D17B-B8F3-AC44-701A7B0B1206}"/>
              </a:ext>
            </a:extLst>
          </p:cNvPr>
          <p:cNvSpPr>
            <a:spLocks noGrp="1"/>
          </p:cNvSpPr>
          <p:nvPr>
            <p:ph type="title"/>
          </p:nvPr>
        </p:nvSpPr>
        <p:spPr>
          <a:xfrm>
            <a:off x="507538" y="3429000"/>
            <a:ext cx="7886700" cy="809974"/>
          </a:xfrm>
        </p:spPr>
        <p:txBody>
          <a:bodyPr>
            <a:normAutofit fontScale="90000"/>
          </a:bodyPr>
          <a:lstStyle/>
          <a:p>
            <a:r>
              <a:rPr lang="fi-FI" sz="2200" dirty="0">
                <a:solidFill>
                  <a:schemeClr val="tx1"/>
                </a:solidFill>
              </a:rPr>
              <a:t>Kuinka kauan saanut tehotonta hoitoa</a:t>
            </a:r>
            <a:br>
              <a:rPr lang="fi-FI" dirty="0"/>
            </a:br>
            <a:endParaRPr lang="fi-FI" dirty="0"/>
          </a:p>
        </p:txBody>
      </p:sp>
      <p:graphicFrame>
        <p:nvGraphicFramePr>
          <p:cNvPr id="6" name="Sisällön paikkamerkki 5" descr="Tehotonta hoitoa ei ole saanut 20 prosenttia, 1-3 kuukautta on saanut 12 prosenttia, 3-6 kuukautta on saanut 10 prosenttia, yli puoli vuotta on saanut 23 prosenttia, ei ole saanut tehokasta hoitoa tähän mennessä 20 prosenttia, ei  osaa sanoa 15 prosenttia.">
            <a:extLst>
              <a:ext uri="{FF2B5EF4-FFF2-40B4-BE49-F238E27FC236}">
                <a16:creationId xmlns:a16="http://schemas.microsoft.com/office/drawing/2014/main" id="{D86AC204-25D3-2A95-8006-98BFB0F95ACF}"/>
              </a:ext>
            </a:extLst>
          </p:cNvPr>
          <p:cNvGraphicFramePr>
            <a:graphicFrameLocks noGrp="1"/>
          </p:cNvGraphicFramePr>
          <p:nvPr>
            <p:ph idx="1"/>
            <p:extLst>
              <p:ext uri="{D42A27DB-BD31-4B8C-83A1-F6EECF244321}">
                <p14:modId xmlns:p14="http://schemas.microsoft.com/office/powerpoint/2010/main" val="3745801521"/>
              </p:ext>
            </p:extLst>
          </p:nvPr>
        </p:nvGraphicFramePr>
        <p:xfrm>
          <a:off x="405482" y="3704736"/>
          <a:ext cx="8116220" cy="2482423"/>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82B96C85-2F2B-508C-6B07-2FEFBBA32206}"/>
              </a:ext>
            </a:extLst>
          </p:cNvPr>
          <p:cNvSpPr>
            <a:spLocks noGrp="1"/>
          </p:cNvSpPr>
          <p:nvPr>
            <p:ph type="dt" sz="half" idx="10"/>
          </p:nvPr>
        </p:nvSpPr>
        <p:spPr/>
        <p:txBody>
          <a:bodyPr/>
          <a:lstStyle/>
          <a:p>
            <a:fld id="{62104C8D-E83D-0440-BE07-64A2516B4929}" type="datetime1">
              <a:rPr lang="fi-FI" smtClean="0"/>
              <a:t>31.8.2022</a:t>
            </a:fld>
            <a:endParaRPr lang="fi-FI" dirty="0"/>
          </a:p>
        </p:txBody>
      </p:sp>
      <p:sp>
        <p:nvSpPr>
          <p:cNvPr id="5" name="Dian numeron paikkamerkki 4">
            <a:extLst>
              <a:ext uri="{FF2B5EF4-FFF2-40B4-BE49-F238E27FC236}">
                <a16:creationId xmlns:a16="http://schemas.microsoft.com/office/drawing/2014/main" id="{A8705773-3C77-FBCE-E611-1D3464969219}"/>
              </a:ext>
            </a:extLst>
          </p:cNvPr>
          <p:cNvSpPr>
            <a:spLocks noGrp="1"/>
          </p:cNvSpPr>
          <p:nvPr>
            <p:ph type="sldNum" sz="quarter" idx="12"/>
          </p:nvPr>
        </p:nvSpPr>
        <p:spPr/>
        <p:txBody>
          <a:bodyPr/>
          <a:lstStyle/>
          <a:p>
            <a:fld id="{EA98F53C-24DF-AE40-AA3A-0684284EB28B}" type="slidenum">
              <a:rPr lang="fi-FI" smtClean="0"/>
              <a:pPr/>
              <a:t>6</a:t>
            </a:fld>
            <a:endParaRPr lang="fi-FI" dirty="0"/>
          </a:p>
        </p:txBody>
      </p:sp>
    </p:spTree>
    <p:extLst>
      <p:ext uri="{BB962C8B-B14F-4D97-AF65-F5344CB8AC3E}">
        <p14:creationId xmlns:p14="http://schemas.microsoft.com/office/powerpoint/2010/main" val="276770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7DA82-79EA-0D69-0B0A-40872AD6DCF1}"/>
              </a:ext>
            </a:extLst>
          </p:cNvPr>
          <p:cNvSpPr>
            <a:spLocks noGrp="1"/>
          </p:cNvSpPr>
          <p:nvPr>
            <p:ph type="title"/>
          </p:nvPr>
        </p:nvSpPr>
        <p:spPr>
          <a:xfrm>
            <a:off x="320511" y="396657"/>
            <a:ext cx="8194841" cy="1116303"/>
          </a:xfrm>
        </p:spPr>
        <p:txBody>
          <a:bodyPr>
            <a:normAutofit fontScale="90000"/>
          </a:bodyPr>
          <a:lstStyle/>
          <a:p>
            <a:r>
              <a:rPr lang="fi-FI" sz="2200" dirty="0"/>
              <a:t>Kysely: hoito helpottanut jokapäiväistä elämääni (</a:t>
            </a:r>
            <a:r>
              <a:rPr lang="fi-FI" sz="2200" dirty="0" err="1"/>
              <a:t>k.a</a:t>
            </a:r>
            <a:r>
              <a:rPr lang="fi-FI" sz="2200" dirty="0"/>
              <a:t>. 4,2)</a:t>
            </a:r>
            <a:br>
              <a:rPr lang="fi-FI" dirty="0"/>
            </a:br>
            <a:r>
              <a:rPr lang="fi-FI" sz="3100" dirty="0"/>
              <a:t>Kuinka</a:t>
            </a:r>
            <a:r>
              <a:rPr lang="fi-FI" sz="3100" baseline="0" dirty="0"/>
              <a:t> paljon masennus on haitannut elämässäsi  </a:t>
            </a:r>
            <a:br>
              <a:rPr lang="fi-FI" sz="2200" dirty="0"/>
            </a:br>
            <a:endParaRPr lang="fi-FI" sz="2200" dirty="0"/>
          </a:p>
        </p:txBody>
      </p:sp>
      <p:graphicFrame>
        <p:nvGraphicFramePr>
          <p:cNvPr id="6" name="Sisällön paikkamerkki 5" descr="Masennus on haitannut elämässä työtä tai opiskelua erittäin paljon 60 prosentilla, melko paljon 29 prosentilla, vähän 7 prosentilla, ei lainkaan 2 prosentilla. Masennus on haitannut sosiaalisia suhteita erittäin paljon 47 prosentilla, melko paljon 37 prosentilla, vähän 13 prosentilla ja ei lainkaan 2 prosentilla. Masennus on haitannut arjen askareita erittäin paljon 41 prosentilla, melko paljon 40 prosentilla, vähän 16 prosentilla ja ei lainkaan 3 prosentilla. ">
            <a:extLst>
              <a:ext uri="{FF2B5EF4-FFF2-40B4-BE49-F238E27FC236}">
                <a16:creationId xmlns:a16="http://schemas.microsoft.com/office/drawing/2014/main" id="{3C745747-810B-38B7-77FE-08738E7D1A86}"/>
              </a:ext>
            </a:extLst>
          </p:cNvPr>
          <p:cNvGraphicFramePr>
            <a:graphicFrameLocks noGrp="1"/>
          </p:cNvGraphicFramePr>
          <p:nvPr>
            <p:ph idx="1"/>
            <p:extLst>
              <p:ext uri="{D42A27DB-BD31-4B8C-83A1-F6EECF244321}">
                <p14:modId xmlns:p14="http://schemas.microsoft.com/office/powerpoint/2010/main" val="2932698545"/>
              </p:ext>
            </p:extLst>
          </p:nvPr>
        </p:nvGraphicFramePr>
        <p:xfrm>
          <a:off x="622302" y="1637089"/>
          <a:ext cx="7893050" cy="4537468"/>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4BE982FF-91CD-1726-B899-D5274C0BB6A6}"/>
              </a:ext>
            </a:extLst>
          </p:cNvPr>
          <p:cNvSpPr>
            <a:spLocks noGrp="1"/>
          </p:cNvSpPr>
          <p:nvPr>
            <p:ph type="dt" sz="half" idx="10"/>
          </p:nvPr>
        </p:nvSpPr>
        <p:spPr/>
        <p:txBody>
          <a:bodyPr/>
          <a:lstStyle/>
          <a:p>
            <a:fld id="{62104C8D-E83D-0440-BE07-64A2516B4929}" type="datetime1">
              <a:rPr lang="fi-FI" smtClean="0"/>
              <a:t>31.8.2022</a:t>
            </a:fld>
            <a:endParaRPr lang="fi-FI" dirty="0"/>
          </a:p>
        </p:txBody>
      </p:sp>
      <p:sp>
        <p:nvSpPr>
          <p:cNvPr id="5" name="Dian numeron paikkamerkki 4">
            <a:extLst>
              <a:ext uri="{FF2B5EF4-FFF2-40B4-BE49-F238E27FC236}">
                <a16:creationId xmlns:a16="http://schemas.microsoft.com/office/drawing/2014/main" id="{06F975BC-24AA-D27F-C643-3A026B578988}"/>
              </a:ext>
            </a:extLst>
          </p:cNvPr>
          <p:cNvSpPr>
            <a:spLocks noGrp="1"/>
          </p:cNvSpPr>
          <p:nvPr>
            <p:ph type="sldNum" sz="quarter" idx="12"/>
          </p:nvPr>
        </p:nvSpPr>
        <p:spPr/>
        <p:txBody>
          <a:bodyPr/>
          <a:lstStyle/>
          <a:p>
            <a:fld id="{EA98F53C-24DF-AE40-AA3A-0684284EB28B}" type="slidenum">
              <a:rPr lang="fi-FI" smtClean="0"/>
              <a:pPr/>
              <a:t>7</a:t>
            </a:fld>
            <a:endParaRPr lang="fi-FI" dirty="0"/>
          </a:p>
        </p:txBody>
      </p:sp>
    </p:spTree>
    <p:extLst>
      <p:ext uri="{BB962C8B-B14F-4D97-AF65-F5344CB8AC3E}">
        <p14:creationId xmlns:p14="http://schemas.microsoft.com/office/powerpoint/2010/main" val="53234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4665C4-164A-DBB0-08B4-1FB6AFA0E654}"/>
              </a:ext>
            </a:extLst>
          </p:cNvPr>
          <p:cNvSpPr>
            <a:spLocks noGrp="1"/>
          </p:cNvSpPr>
          <p:nvPr>
            <p:ph type="title"/>
          </p:nvPr>
        </p:nvSpPr>
        <p:spPr>
          <a:xfrm>
            <a:off x="628652" y="396658"/>
            <a:ext cx="7886700" cy="998510"/>
          </a:xfrm>
        </p:spPr>
        <p:txBody>
          <a:bodyPr>
            <a:normAutofit fontScale="90000"/>
          </a:bodyPr>
          <a:lstStyle/>
          <a:p>
            <a:r>
              <a:rPr lang="fi-FI" sz="2000" baseline="0" dirty="0"/>
              <a:t>Olen saanut tietoa arkeen tukea antavista järjestöjen palveluista (</a:t>
            </a:r>
            <a:r>
              <a:rPr lang="fi-FI" sz="2000" baseline="0" dirty="0" err="1"/>
              <a:t>k.a</a:t>
            </a:r>
            <a:r>
              <a:rPr lang="fi-FI" sz="2000" baseline="0" dirty="0"/>
              <a:t> 3,8) </a:t>
            </a:r>
            <a:br>
              <a:rPr lang="fi-FI" dirty="0"/>
            </a:br>
            <a:r>
              <a:rPr lang="fi-FI" sz="2700" dirty="0"/>
              <a:t>Kuinka tärkeitä masennusta sairastaville  </a:t>
            </a:r>
          </a:p>
        </p:txBody>
      </p:sp>
      <p:graphicFrame>
        <p:nvGraphicFramePr>
          <p:cNvPr id="6" name="Sisällön paikkamerkki 5" descr="Edunvalvonta on masennusta sairastavalla erittäin tärkeä 36 prosentin mielestä. Järjestöjen toimintaan osallistuminen on erittäin tärkeää 30 prosentin mielestä ja mielenterveysjärjestöjen tarjoama tuki on erittäin tärkeää 46 prosentin mielestä.">
            <a:extLst>
              <a:ext uri="{FF2B5EF4-FFF2-40B4-BE49-F238E27FC236}">
                <a16:creationId xmlns:a16="http://schemas.microsoft.com/office/drawing/2014/main" id="{62865063-2A17-4A4F-B797-161E7E11E867}"/>
              </a:ext>
            </a:extLst>
          </p:cNvPr>
          <p:cNvGraphicFramePr>
            <a:graphicFrameLocks noGrp="1"/>
          </p:cNvGraphicFramePr>
          <p:nvPr>
            <p:ph idx="1"/>
            <p:extLst>
              <p:ext uri="{D42A27DB-BD31-4B8C-83A1-F6EECF244321}">
                <p14:modId xmlns:p14="http://schemas.microsoft.com/office/powerpoint/2010/main" val="1154964441"/>
              </p:ext>
            </p:extLst>
          </p:nvPr>
        </p:nvGraphicFramePr>
        <p:xfrm>
          <a:off x="383750" y="1469327"/>
          <a:ext cx="789305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44756357-A3B7-02B2-C603-40ABB14E266B}"/>
              </a:ext>
            </a:extLst>
          </p:cNvPr>
          <p:cNvSpPr>
            <a:spLocks noGrp="1"/>
          </p:cNvSpPr>
          <p:nvPr>
            <p:ph type="dt" sz="half" idx="10"/>
          </p:nvPr>
        </p:nvSpPr>
        <p:spPr/>
        <p:txBody>
          <a:bodyPr/>
          <a:lstStyle/>
          <a:p>
            <a:fld id="{62104C8D-E83D-0440-BE07-64A2516B4929}" type="datetime1">
              <a:rPr lang="fi-FI" smtClean="0"/>
              <a:t>31.8.2022</a:t>
            </a:fld>
            <a:endParaRPr lang="fi-FI" dirty="0"/>
          </a:p>
        </p:txBody>
      </p:sp>
      <p:sp>
        <p:nvSpPr>
          <p:cNvPr id="5" name="Dian numeron paikkamerkki 4">
            <a:extLst>
              <a:ext uri="{FF2B5EF4-FFF2-40B4-BE49-F238E27FC236}">
                <a16:creationId xmlns:a16="http://schemas.microsoft.com/office/drawing/2014/main" id="{076CD5FD-1765-699C-9143-710273592C7D}"/>
              </a:ext>
            </a:extLst>
          </p:cNvPr>
          <p:cNvSpPr>
            <a:spLocks noGrp="1"/>
          </p:cNvSpPr>
          <p:nvPr>
            <p:ph type="sldNum" sz="quarter" idx="12"/>
          </p:nvPr>
        </p:nvSpPr>
        <p:spPr/>
        <p:txBody>
          <a:bodyPr/>
          <a:lstStyle/>
          <a:p>
            <a:fld id="{EA98F53C-24DF-AE40-AA3A-0684284EB28B}" type="slidenum">
              <a:rPr lang="fi-FI" smtClean="0"/>
              <a:pPr/>
              <a:t>8</a:t>
            </a:fld>
            <a:endParaRPr lang="fi-FI" dirty="0"/>
          </a:p>
        </p:txBody>
      </p:sp>
    </p:spTree>
    <p:extLst>
      <p:ext uri="{BB962C8B-B14F-4D97-AF65-F5344CB8AC3E}">
        <p14:creationId xmlns:p14="http://schemas.microsoft.com/office/powerpoint/2010/main" val="235777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14F5-13F4-4A3A-BED0-D04E00BADC76}"/>
              </a:ext>
            </a:extLst>
          </p:cNvPr>
          <p:cNvSpPr>
            <a:spLocks noGrp="1"/>
          </p:cNvSpPr>
          <p:nvPr>
            <p:ph type="title"/>
          </p:nvPr>
        </p:nvSpPr>
        <p:spPr>
          <a:xfrm>
            <a:off x="725864" y="414778"/>
            <a:ext cx="7789488" cy="631597"/>
          </a:xfrm>
        </p:spPr>
        <p:txBody>
          <a:bodyPr>
            <a:normAutofit fontScale="90000"/>
          </a:bodyPr>
          <a:lstStyle/>
          <a:p>
            <a:br>
              <a:rPr lang="fi-FI" dirty="0"/>
            </a:br>
            <a:r>
              <a:rPr lang="fi-FI" dirty="0"/>
              <a:t>Millaista hoitoa/apua toivottiin (Mielenterveysbarometri)</a:t>
            </a:r>
            <a:br>
              <a:rPr lang="fi-FI" dirty="0"/>
            </a:br>
            <a:endParaRPr lang="fi-FI" dirty="0"/>
          </a:p>
        </p:txBody>
      </p:sp>
      <p:sp>
        <p:nvSpPr>
          <p:cNvPr id="3" name="Content Placeholder 2">
            <a:extLst>
              <a:ext uri="{FF2B5EF4-FFF2-40B4-BE49-F238E27FC236}">
                <a16:creationId xmlns:a16="http://schemas.microsoft.com/office/drawing/2014/main" id="{6887ECFC-6C71-41A9-960E-7586C6E65260}"/>
              </a:ext>
            </a:extLst>
          </p:cNvPr>
          <p:cNvSpPr>
            <a:spLocks noGrp="1"/>
          </p:cNvSpPr>
          <p:nvPr>
            <p:ph idx="1"/>
          </p:nvPr>
        </p:nvSpPr>
        <p:spPr>
          <a:xfrm>
            <a:off x="289285" y="1722220"/>
            <a:ext cx="7892879" cy="4351338"/>
          </a:xfrm>
        </p:spPr>
        <p:txBody>
          <a:bodyPr/>
          <a:lstStyle/>
          <a:p>
            <a:pPr marL="342900" indent="-342900">
              <a:buFont typeface="Arial" panose="020B0604020202020204" pitchFamily="34" charset="0"/>
              <a:buChar char="•"/>
            </a:pPr>
            <a:r>
              <a:rPr lang="fi-FI" dirty="0"/>
              <a:t>Yksilöllinen ja inhimillinen hoito</a:t>
            </a:r>
          </a:p>
          <a:p>
            <a:pPr marL="342900" indent="-342900">
              <a:buFont typeface="Arial" panose="020B0604020202020204" pitchFamily="34" charset="0"/>
              <a:buChar char="•"/>
            </a:pPr>
            <a:r>
              <a:rPr lang="fi-FI" dirty="0"/>
              <a:t>Kokonaisvaltaisuus</a:t>
            </a:r>
          </a:p>
          <a:p>
            <a:pPr marL="342900" indent="-342900">
              <a:buFont typeface="Arial" panose="020B0604020202020204" pitchFamily="34" charset="0"/>
              <a:buChar char="•"/>
            </a:pPr>
            <a:r>
              <a:rPr lang="fi-FI" dirty="0"/>
              <a:t>Kohtaamiset</a:t>
            </a:r>
          </a:p>
          <a:p>
            <a:pPr marL="342900" indent="-342900">
              <a:buFont typeface="Arial" panose="020B0604020202020204" pitchFamily="34" charset="0"/>
              <a:buChar char="•"/>
            </a:pPr>
            <a:r>
              <a:rPr lang="fi-FI" dirty="0"/>
              <a:t>Luova asenne, ajatusten ja toiveiden/tarpeiden kuuleminen</a:t>
            </a:r>
          </a:p>
          <a:p>
            <a:pPr marL="342900" indent="-342900">
              <a:buFont typeface="Arial" panose="020B0604020202020204" pitchFamily="34" charset="0"/>
              <a:buChar char="•"/>
            </a:pPr>
            <a:r>
              <a:rPr lang="fi-FI" dirty="0"/>
              <a:t>Tasalaatuisia palveluja</a:t>
            </a:r>
          </a:p>
          <a:p>
            <a:pPr marL="342900" indent="-342900">
              <a:buFont typeface="Arial" panose="020B0604020202020204" pitchFamily="34" charset="0"/>
              <a:buChar char="•"/>
            </a:pPr>
            <a:r>
              <a:rPr lang="fi-FI" dirty="0">
                <a:ea typeface="Calibri" panose="020F0502020204030204" pitchFamily="34" charset="0"/>
                <a:cs typeface="Times New Roman" panose="02020603050405020304" pitchFamily="18" charset="0"/>
              </a:rPr>
              <a:t>Hoitajien intensiivisempi osallistuminen osastohoidossa</a:t>
            </a:r>
          </a:p>
          <a:p>
            <a:pPr marL="342900" indent="-342900">
              <a:buFont typeface="Arial" panose="020B0604020202020204" pitchFamily="34" charset="0"/>
              <a:buChar char="•"/>
            </a:pPr>
            <a:endParaRPr lang="fi-FI" dirty="0"/>
          </a:p>
          <a:p>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FE5FF60-8008-4A46-8931-5B2DA990D35F}"/>
              </a:ext>
            </a:extLst>
          </p:cNvPr>
          <p:cNvSpPr>
            <a:spLocks noGrp="1"/>
          </p:cNvSpPr>
          <p:nvPr>
            <p:ph type="sldNum" sz="quarter" idx="12"/>
          </p:nvPr>
        </p:nvSpPr>
        <p:spPr>
          <a:prstGeom prst="rect">
            <a:avLst/>
          </a:prstGeom>
        </p:spPr>
        <p:txBody>
          <a:bodyPr vert="horz" wrap="none" lIns="91440" tIns="45720" rIns="0" bIns="45720" rtlCol="0" anchor="ctr"/>
          <a:lstStyle>
            <a:defPPr>
              <a:defRPr lang="fi-FI"/>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837A0-F8B5-40DF-B7A3-2778985E9851}" type="slidenum">
              <a:rPr lang="fi-FI" smtClean="0"/>
              <a:pPr/>
              <a:t>9</a:t>
            </a:fld>
            <a:endParaRPr lang="fi-FI"/>
          </a:p>
        </p:txBody>
      </p:sp>
    </p:spTree>
    <p:extLst>
      <p:ext uri="{BB962C8B-B14F-4D97-AF65-F5344CB8AC3E}">
        <p14:creationId xmlns:p14="http://schemas.microsoft.com/office/powerpoint/2010/main" val="2874548154"/>
      </p:ext>
    </p:extLst>
  </p:cSld>
  <p:clrMapOvr>
    <a:masterClrMapping/>
  </p:clrMapOvr>
</p:sld>
</file>

<file path=ppt/theme/theme1.xml><?xml version="1.0" encoding="utf-8"?>
<a:theme xmlns:a="http://schemas.openxmlformats.org/drawingml/2006/main" name="TEM_Rakennerahastot_2014-2020_mallipohja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TKL">
      <a:dk1>
        <a:srgbClr val="000000"/>
      </a:dk1>
      <a:lt1>
        <a:srgbClr val="FFFFFF"/>
      </a:lt1>
      <a:dk2>
        <a:srgbClr val="44546A"/>
      </a:dk2>
      <a:lt2>
        <a:srgbClr val="E7E6E6"/>
      </a:lt2>
      <a:accent1>
        <a:srgbClr val="0070BC"/>
      </a:accent1>
      <a:accent2>
        <a:srgbClr val="008CE8"/>
      </a:accent2>
      <a:accent3>
        <a:srgbClr val="CB69BD"/>
      </a:accent3>
      <a:accent4>
        <a:srgbClr val="E778D8"/>
      </a:accent4>
      <a:accent5>
        <a:srgbClr val="87F3BC"/>
      </a:accent5>
      <a:accent6>
        <a:srgbClr val="73CD9E"/>
      </a:accent6>
      <a:hlink>
        <a:srgbClr val="CB69BE"/>
      </a:hlink>
      <a:folHlink>
        <a:srgbClr val="CB69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MTKL">
      <a:dk1>
        <a:srgbClr val="000000"/>
      </a:dk1>
      <a:lt1>
        <a:srgbClr val="FFFFFF"/>
      </a:lt1>
      <a:dk2>
        <a:srgbClr val="44546A"/>
      </a:dk2>
      <a:lt2>
        <a:srgbClr val="E7E6E6"/>
      </a:lt2>
      <a:accent1>
        <a:srgbClr val="0070BC"/>
      </a:accent1>
      <a:accent2>
        <a:srgbClr val="008CE8"/>
      </a:accent2>
      <a:accent3>
        <a:srgbClr val="CB69BD"/>
      </a:accent3>
      <a:accent4>
        <a:srgbClr val="E778D8"/>
      </a:accent4>
      <a:accent5>
        <a:srgbClr val="87F3BC"/>
      </a:accent5>
      <a:accent6>
        <a:srgbClr val="73CD9E"/>
      </a:accent6>
      <a:hlink>
        <a:srgbClr val="CB69BE"/>
      </a:hlink>
      <a:folHlink>
        <a:srgbClr val="CB69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E82F1022B6A2C458ED5C729239BB4DC" ma:contentTypeVersion="17" ma:contentTypeDescription="Luo uusi asiakirja." ma:contentTypeScope="" ma:versionID="e96ee9cf14b7325ed60cd76324e7c9fe">
  <xsd:schema xmlns:xsd="http://www.w3.org/2001/XMLSchema" xmlns:xs="http://www.w3.org/2001/XMLSchema" xmlns:p="http://schemas.microsoft.com/office/2006/metadata/properties" xmlns:ns3="44fc8f92-a4be-44df-931c-bb7ea49937ba" xmlns:ns4="066a6065-6e54-459e-bc6d-17f7de4d5a7d" targetNamespace="http://schemas.microsoft.com/office/2006/metadata/properties" ma:root="true" ma:fieldsID="b880a95af6860e5cc9da0643adbde0ea" ns3:_="" ns4:_="">
    <xsd:import namespace="44fc8f92-a4be-44df-931c-bb7ea49937ba"/>
    <xsd:import namespace="066a6065-6e54-459e-bc6d-17f7de4d5a7d"/>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c8f92-a4be-44df-931c-bb7ea49937ba"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6a6065-6e54-459e-bc6d-17f7de4d5a7d" elementFormDefault="qualified">
    <xsd:import namespace="http://schemas.microsoft.com/office/2006/documentManagement/types"/>
    <xsd:import namespace="http://schemas.microsoft.com/office/infopath/2007/PartnerControls"/>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element name="SharingHintHash" ma:index="2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44fc8f92-a4be-44df-931c-bb7ea49937ba" xsi:nil="true"/>
    <MigrationWizIdSecurityGroups xmlns="44fc8f92-a4be-44df-931c-bb7ea49937ba" xsi:nil="true"/>
    <MigrationWizIdPermissionLevels xmlns="44fc8f92-a4be-44df-931c-bb7ea49937ba" xsi:nil="true"/>
    <MigrationWizIdPermissions xmlns="44fc8f92-a4be-44df-931c-bb7ea49937ba" xsi:nil="true"/>
    <MigrationWizIdDocumentLibraryPermissions xmlns="44fc8f92-a4be-44df-931c-bb7ea49937ba" xsi:nil="true"/>
  </documentManagement>
</p:properties>
</file>

<file path=customXml/itemProps1.xml><?xml version="1.0" encoding="utf-8"?>
<ds:datastoreItem xmlns:ds="http://schemas.openxmlformats.org/officeDocument/2006/customXml" ds:itemID="{6D18C89A-D0FA-49F8-BB00-275F0280E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c8f92-a4be-44df-931c-bb7ea49937ba"/>
    <ds:schemaRef ds:uri="066a6065-6e54-459e-bc6d-17f7de4d5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4BEE62-0D5C-4051-B238-2A111E1C453D}">
  <ds:schemaRefs>
    <ds:schemaRef ds:uri="http://schemas.microsoft.com/sharepoint/v3/contenttype/forms"/>
  </ds:schemaRefs>
</ds:datastoreItem>
</file>

<file path=customXml/itemProps3.xml><?xml version="1.0" encoding="utf-8"?>
<ds:datastoreItem xmlns:ds="http://schemas.openxmlformats.org/officeDocument/2006/customXml" ds:itemID="{EF4E3E4F-1828-4A51-BCED-A7FF1B06DEDD}">
  <ds:schemaRefs>
    <ds:schemaRef ds:uri="http://schemas.microsoft.com/office/2006/metadata/properties"/>
    <ds:schemaRef ds:uri="http://schemas.microsoft.com/office/infopath/2007/PartnerControls"/>
    <ds:schemaRef ds:uri="http://schemas.microsoft.com/office/2006/documentManagement/types"/>
    <ds:schemaRef ds:uri="066a6065-6e54-459e-bc6d-17f7de4d5a7d"/>
    <ds:schemaRef ds:uri="http://purl.org/dc/elements/1.1/"/>
    <ds:schemaRef ds:uri="http://schemas.openxmlformats.org/package/2006/metadata/core-properties"/>
    <ds:schemaRef ds:uri="44fc8f92-a4be-44df-931c-bb7ea49937ba"/>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TEM_Rakennerahastot_2014-2020_mallipohja_ESR_FI_7.14</Template>
  <TotalTime>9237</TotalTime>
  <Words>209</Words>
  <Application>Microsoft Office PowerPoint</Application>
  <PresentationFormat>Näytössä katseltava diaesitys (4:3)</PresentationFormat>
  <Paragraphs>59</Paragraphs>
  <Slides>10</Slides>
  <Notes>2</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10</vt:i4>
      </vt:variant>
    </vt:vector>
  </HeadingPairs>
  <TitlesOfParts>
    <vt:vector size="16" baseType="lpstr">
      <vt:lpstr>Arial</vt:lpstr>
      <vt:lpstr>Calibri</vt:lpstr>
      <vt:lpstr>Tahoma</vt:lpstr>
      <vt:lpstr>TEM_Rakennerahastot_2014-2020_mallipohja_ESR_FI_7.14</vt:lpstr>
      <vt:lpstr>Office Theme</vt:lpstr>
      <vt:lpstr>1_Office Theme</vt:lpstr>
      <vt:lpstr>PowerPoint-esitys</vt:lpstr>
      <vt:lpstr>Yleisvaikutelma kyselystä</vt:lpstr>
      <vt:lpstr>Mitä sairastaneet kokevat -Masennustutkimus</vt:lpstr>
      <vt:lpstr>Masennukseen käytössä olleita hoitomuotoja, % vastaajista (n=707)</vt:lpstr>
      <vt:lpstr>Avun saaminen tarvittaessa (kyselyssä ka. 4,5)</vt:lpstr>
      <vt:lpstr>Kuinka kauan saanut tehotonta hoitoa </vt:lpstr>
      <vt:lpstr>Kysely: hoito helpottanut jokapäiväistä elämääni (k.a. 4,2) Kuinka paljon masennus on haitannut elämässäsi   </vt:lpstr>
      <vt:lpstr>Olen saanut tietoa arkeen tukea antavista järjestöjen palveluista (k.a 3,8)  Kuinka tärkeitä masennusta sairastaville  </vt:lpstr>
      <vt:lpstr> Millaista hoitoa/apua toivottiin (Mielenterveysbarometri) </vt:lpstr>
      <vt:lpstr>PowerPoint-esitys</vt:lpstr>
    </vt:vector>
  </TitlesOfParts>
  <Company>Recommended Finland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Rissanen</dc:creator>
  <cp:lastModifiedBy>Satu Viertiö</cp:lastModifiedBy>
  <cp:revision>9</cp:revision>
  <dcterms:created xsi:type="dcterms:W3CDTF">2018-05-02T07:57:43Z</dcterms:created>
  <dcterms:modified xsi:type="dcterms:W3CDTF">2022-08-31T13:27:47Z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0x010100CE82F1022B6A2C458ED5C729239BB4DC</vt:lpwstr>
  </property>
</Properties>
</file>