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3" r:id="rId2"/>
    <p:sldId id="376" r:id="rId3"/>
    <p:sldId id="452" r:id="rId4"/>
    <p:sldId id="581" r:id="rId5"/>
    <p:sldId id="566" r:id="rId6"/>
    <p:sldId id="567" r:id="rId7"/>
    <p:sldId id="579" r:id="rId8"/>
    <p:sldId id="575" r:id="rId9"/>
    <p:sldId id="574" r:id="rId10"/>
    <p:sldId id="576" r:id="rId11"/>
    <p:sldId id="577" r:id="rId12"/>
    <p:sldId id="419" r:id="rId13"/>
    <p:sldId id="582" r:id="rId14"/>
    <p:sldId id="578" r:id="rId15"/>
    <p:sldId id="408" r:id="rId16"/>
    <p:sldId id="569" r:id="rId17"/>
    <p:sldId id="570" r:id="rId18"/>
    <p:sldId id="571" r:id="rId19"/>
    <p:sldId id="572" r:id="rId20"/>
    <p:sldId id="580" r:id="rId21"/>
    <p:sldId id="568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084"/>
    <a:srgbClr val="F2F2F2"/>
    <a:srgbClr val="519B2F"/>
    <a:srgbClr val="D13800"/>
    <a:srgbClr val="2F62AD"/>
    <a:srgbClr val="FFFFFF"/>
    <a:srgbClr val="BE3F72"/>
    <a:srgbClr val="078390"/>
    <a:srgbClr val="5191CD"/>
    <a:srgbClr val="2977A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86370" autoAdjust="0"/>
  </p:normalViewPr>
  <p:slideViewPr>
    <p:cSldViewPr snapToGrid="0" snapToObjects="1">
      <p:cViewPr varScale="1">
        <p:scale>
          <a:sx n="57" d="100"/>
          <a:sy n="57" d="100"/>
        </p:scale>
        <p:origin x="844" y="52"/>
      </p:cViewPr>
      <p:guideLst>
        <p:guide orient="horz" pos="2160"/>
        <p:guide pos="3840"/>
        <p:guide orient="horz" pos="3238"/>
      </p:guideLst>
    </p:cSldViewPr>
  </p:slideViewPr>
  <p:outlineViewPr>
    <p:cViewPr>
      <p:scale>
        <a:sx n="33" d="100"/>
        <a:sy n="33" d="100"/>
      </p:scale>
      <p:origin x="0" y="-376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85E6FD-88C9-BA48-9ED6-1CDD314FA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6E3C-F67B-FF49-B629-277A3E961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7794-A160-3E42-B960-0EA37DF77E75}" type="datetimeFigureOut">
              <a:rPr lang="fi-FI">
                <a:latin typeface="Source Sans Pro" panose="020B0503030403020204" pitchFamily="34" charset="77"/>
              </a:rPr>
              <a:pPr/>
              <a:t>31.3.2023</a:t>
            </a:fld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EC784-1CBF-3147-81DA-BDF3E5F10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35273-3E9E-5740-BEC3-96E4B64D9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A6E-89CC-EF4D-9F3F-54D06F88B81E}" type="slidenum">
              <a:rPr>
                <a:latin typeface="Source Sans Pro" panose="020B0503030403020204" pitchFamily="34" charset="77"/>
              </a:rPr>
              <a:pPr/>
              <a:t>‹#›</a:t>
            </a:fld>
            <a:endParaRPr lang="en-GB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91831A4-3FAC-C54E-BF08-DA215E40618E}" type="datetimeFigureOut">
              <a:rPr lang="fi-FI"/>
              <a:pPr/>
              <a:t>31.3.2023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0FE303A-2093-1B4B-907B-37F22CDAF29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9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E303A-2093-1B4B-907B-37F22CDAF294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45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56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04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yle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01599348-1A44-4CAD-8FC6-42C204368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46DE7-15B9-6F42-95AD-FC9F56139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Kirjoita otsikko yhdelle riville (max. 50 merkkiä)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noProof="0"/>
              <a:t>Kirjoita alaotsikko tähän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fi-FI" noProof="0"/>
              <a:t>Etunimi Sukunimi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28B4C3AC-A0A9-4A5F-BC41-ED0F7CD8F906}" type="datetime1">
              <a:rPr lang="fi-FI" noProof="0" smtClean="0"/>
              <a:t>31.3.2023</a:t>
            </a:fld>
            <a:endParaRPr lang="fi-FI" noProof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erilaisista suomalaisista syntyperän ja iän mukaan.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id="{6C9EAF38-6ACF-3443-9D35-F19AF4173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8A3C83B-EBF9-4082-A5B7-CEF6A6F01AD8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b="1" noProof="0"/>
              <a:t>Terveyden ja hyvinvoinnin laitos</a:t>
            </a:r>
          </a:p>
        </p:txBody>
      </p:sp>
    </p:spTree>
    <p:extLst>
      <p:ext uri="{BB962C8B-B14F-4D97-AF65-F5344CB8AC3E}">
        <p14:creationId xmlns:p14="http://schemas.microsoft.com/office/powerpoint/2010/main" val="350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7DCA5-B6E7-9C41-8398-E8E0F0764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4B65240-5D3D-46C3-81F9-72C132AFE8B8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6" name="Kuva 15" descr="Kuvia eri sukupolvista">
            <a:extLst>
              <a:ext uri="{FF2B5EF4-FFF2-40B4-BE49-F238E27FC236}">
                <a16:creationId xmlns:a16="http://schemas.microsoft.com/office/drawing/2014/main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1992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9C72-9ED2-F749-859D-FD7C1CBE2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765CC-C404-484F-8074-6F75E6D19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128D9-EEBF-4F45-A268-45F1629E9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4B6E78C-F4A3-4FA5-9DA8-51D731EAFECB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6" name="Kuva 15" descr="Kuvia THL:n henkilökunnasta työnsä äärellä">
            <a:extLst>
              <a:ext uri="{FF2B5EF4-FFF2-40B4-BE49-F238E27FC236}">
                <a16:creationId xmlns:a16="http://schemas.microsoft.com/office/drawing/2014/main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09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 - valmii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F186A6-5757-EB45-884D-547B434A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CF501-2D67-C548-86F5-386AE9BA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21" name="Picture 20" descr="Kuvia suomalaisista arjen askareissaan">
            <a:extLst>
              <a:ext uri="{FF2B5EF4-FFF2-40B4-BE49-F238E27FC236}">
                <a16:creationId xmlns:a16="http://schemas.microsoft.com/office/drawing/2014/main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F3BED7-B95B-D84F-AF4D-BB322903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96F5AD78-ECEC-4538-9C2B-7F841EE6905D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44F2EFD4-1C67-40EB-A6B2-4E4E6794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66914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44979-E03D-4091-A3EA-42F006C44727}" type="datetime1">
              <a:rPr lang="fi-FI" smtClean="0"/>
              <a:t>31.3.2023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www.thl.fi/hytekerroin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10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53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tieteell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5B88A21D-18F8-4856-BE80-FACD2A05E9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8D9F56-578C-FA48-B005-7E511BB4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Kirjoita otsikko yhdelle riville (max. 50 merkkiä)</a:t>
            </a:r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noProof="0"/>
              <a:t>Kirjoita alaotsikko tähän </a:t>
            </a:r>
          </a:p>
        </p:txBody>
      </p:sp>
      <p:sp>
        <p:nvSpPr>
          <p:cNvPr id="20" name="Text Placeholder 4" descr="Laboratoriossa tutkitaan tietokoneen näytöltä dna tuloksia">
            <a:extLst>
              <a:ext uri="{FF2B5EF4-FFF2-40B4-BE49-F238E27FC236}">
                <a16:creationId xmlns:a16="http://schemas.microsoft.com/office/drawing/2014/main" id="{B0A548F2-6A89-1941-8158-2EDFD34FF1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fi-FI" noProof="0"/>
              <a:t>Etunimi Sukunimi</a:t>
            </a:r>
          </a:p>
        </p:txBody>
      </p:sp>
      <p:sp>
        <p:nvSpPr>
          <p:cNvPr id="19" name="Date Placeholder 24" descr="Laboratoriossa tutkitaan tietokoneen näytöltä dna tuloksia">
            <a:extLst>
              <a:ext uri="{FF2B5EF4-FFF2-40B4-BE49-F238E27FC236}">
                <a16:creationId xmlns:a16="http://schemas.microsoft.com/office/drawing/2014/main" id="{588ED27B-BDA3-A747-9204-13DC4CD59A8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33BD9F18-D768-4726-B73C-27761EA71BC7}" type="datetime1">
              <a:rPr lang="fi-FI" noProof="0" smtClean="0"/>
              <a:t>31.3.2023</a:t>
            </a:fld>
            <a:endParaRPr lang="fi-FI" noProof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THL:n tutkimustyöstä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B27ACDFD-A0DB-462E-A696-D186D7DA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2829A9-E781-4C2C-8EFE-F8C70C15B422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b="1" noProof="0"/>
              <a:t>Terveyden ja hyvinvoinnin laitos</a:t>
            </a:r>
          </a:p>
        </p:txBody>
      </p:sp>
    </p:spTree>
    <p:extLst>
      <p:ext uri="{BB962C8B-B14F-4D97-AF65-F5344CB8AC3E}">
        <p14:creationId xmlns:p14="http://schemas.microsoft.com/office/powerpoint/2010/main" val="41787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0A9B78-751E-4269-8801-8885ED75F001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382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4FC5FEAD-1E52-4459-9AD4-4ECAB4A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8AD8D9-4767-43FD-9095-54777EB7CA8C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773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7C71CD-2DAB-4842-8EDA-47446682216B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725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564523-C3CA-4652-9789-03A0F16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  <a:p>
            <a:pPr lvl="4"/>
            <a:endParaRPr lang="fi-FI" noProof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  <a:p>
            <a:pPr lvl="4"/>
            <a:endParaRPr lang="fi-FI" noProof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A8091F-C221-4ED7-9701-C2BAE5C4250A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50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sivu esim. osasto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034028-560C-6F4C-99E6-6B3F96688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spcBef>
                <a:spcPts val="1200"/>
              </a:spcBef>
              <a:buClrTx/>
              <a:defRPr sz="2200" spc="-30" baseline="0"/>
            </a:lvl1pPr>
            <a:lvl2pPr marL="715963" indent="-358775">
              <a:buClrTx/>
              <a:tabLst/>
              <a:defRPr sz="1800"/>
            </a:lvl2pPr>
            <a:lvl3pPr marL="985838" indent="-269875">
              <a:buClrTx/>
              <a:tabLst/>
              <a:defRPr sz="1800"/>
            </a:lvl3pPr>
            <a:lvl4pPr marL="1255713" indent="-269875">
              <a:buClrTx/>
              <a:tabLst/>
              <a:defRPr sz="1800"/>
            </a:lvl4pPr>
            <a:lvl5pPr marL="1435100" indent="-179388">
              <a:buClrTx/>
              <a:tabLst/>
              <a:defRPr sz="1800"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Tuo kuva tähän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97FC3C0-D648-440D-8D27-B685A7311DE2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11757-E046-CB48-9B02-97934655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7A070-3E16-F945-AF96-B16411F62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4" name="Kuva 3" descr="Kuvia erilaisista suomalaisista ulkoisemassa">
            <a:extLst>
              <a:ext uri="{FF2B5EF4-FFF2-40B4-BE49-F238E27FC236}">
                <a16:creationId xmlns:a16="http://schemas.microsoft.com/office/drawing/2014/main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5B1D24-37E0-494E-8C4C-BEADAC004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93629784-66BE-43DA-B774-DCD5C1982D09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90C250-FEB2-2646-95A8-D493DDAFB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tuo oma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FA579F-4234-EF4C-99D9-D00A5A92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59CBF1-7D29-974D-B4B9-09D2BA34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Tuo kuva tähän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Tuo kuva tähän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F662B62-495A-402A-91C0-0B6A012A0A02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801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5CC02B-1098-4D27-B00F-724EFC593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36378" y="6420008"/>
            <a:ext cx="886225" cy="4330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0D624031-5C8C-4223-9D20-F2633ABD4F2B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 noProof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975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9" r:id="rId3"/>
    <p:sldLayoutId id="2147483713" r:id="rId4"/>
    <p:sldLayoutId id="2147483712" r:id="rId5"/>
    <p:sldLayoutId id="2147483714" r:id="rId6"/>
    <p:sldLayoutId id="2147483691" r:id="rId7"/>
    <p:sldLayoutId id="2147483711" r:id="rId8"/>
    <p:sldLayoutId id="2147483718" r:id="rId9"/>
    <p:sldLayoutId id="2147483706" r:id="rId10"/>
    <p:sldLayoutId id="2147483717" r:id="rId11"/>
    <p:sldLayoutId id="2147483716" r:id="rId12"/>
    <p:sldLayoutId id="2147483720" r:id="rId13"/>
    <p:sldLayoutId id="2147483722" r:id="rId14"/>
  </p:sldLayoutIdLst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2" userDrawn="1">
          <p15:clr>
            <a:srgbClr val="F26B43"/>
          </p15:clr>
        </p15:guide>
        <p15:guide id="2" pos="72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23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sotkanet.fi/sotkanet/fi/haku?g=63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m.fi/valtionosuuslaskelmi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m.fi/rahoituslaskelm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fi/web/hyvinvoinnin-ja-terveyden-edistamisen-johtaminen/hyvinvointijohtaminen/hyvinvointijohtaminen-kunnassa/hyte-kerroin-kannustin-kunnille" TargetMode="External"/><Relationship Id="rId2" Type="http://schemas.openxmlformats.org/officeDocument/2006/relationships/hyperlink" Target="https://teaviisari.fi/teaviisari/fi/index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hyperlink" Target="https://thl.fi/fi/web/hyvinvoinnin-ja-terveyden-edistamisen-johtaminen/hyvinvointijohtaminen/alueellinen-hyvinvointijohtaminen/hyte-kerroin-kannustin-hyvinvointialueil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hl.fi/fi/web/hyvinvoinnin-ja-terveyden-edistamisen-johtaminen/hyvinvointijohtaminen/hyvinvointijohtaminen-kunnassa/hyte-kerroin-kannustin-kunnille" TargetMode="Externa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fi/web/hyvinvoinnin-ja-terveyden-edistamisen-johtaminen/hyvinvointijohtaminen/alueellinen-hyvinvointijohtaminen/hyte-kerroin-kannustin-hyvinvointialueill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lex.fi/fi/laki/alkup/2022/20221393" TargetMode="External"/><Relationship Id="rId2" Type="http://schemas.openxmlformats.org/officeDocument/2006/relationships/hyperlink" Target="https://www.finlex.fi/fi/laki/ajantasa/2021/20210618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inlex.fi/fi/laki/alkup/2022/20221392" TargetMode="External"/><Relationship Id="rId4" Type="http://schemas.openxmlformats.org/officeDocument/2006/relationships/hyperlink" Target="https://www.finlex.fi/fi/laki/alkup/2021/2021061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29FF-1AEE-4261-AAC7-20F437007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32761"/>
            <a:ext cx="12192000" cy="702000"/>
          </a:xfrm>
        </p:spPr>
        <p:txBody>
          <a:bodyPr/>
          <a:lstStyle/>
          <a:p>
            <a:r>
              <a:rPr lang="fi-FI" sz="5000" dirty="0" err="1"/>
              <a:t>Hyte</a:t>
            </a:r>
            <a:r>
              <a:rPr lang="fi-FI" sz="5000" dirty="0"/>
              <a:t>-kerroin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98B2C-E920-45E2-A0AA-F59D24D44E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Hyvinvoinnin ja terveyden edistämisen lisäosa</a:t>
            </a:r>
          </a:p>
        </p:txBody>
      </p:sp>
    </p:spTree>
    <p:extLst>
      <p:ext uri="{BB962C8B-B14F-4D97-AF65-F5344CB8AC3E}">
        <p14:creationId xmlns:p14="http://schemas.microsoft.com/office/powerpoint/2010/main" val="120305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A005-4B5B-2CEB-F951-BABE08C6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0"/>
            <a:ext cx="10753200" cy="1188000"/>
          </a:xfrm>
        </p:spPr>
        <p:txBody>
          <a:bodyPr/>
          <a:lstStyle/>
          <a:p>
            <a:r>
              <a:rPr lang="fi-FI" sz="4500" kern="1200" dirty="0">
                <a:solidFill>
                  <a:srgbClr val="2F62AD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Prosessi-indikaattorit 1/2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EB95-C617-0F6B-B97C-E953D5EC1E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802" y="1089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2F62AD"/>
                </a:solidFill>
                <a:latin typeface="Source Sans Pro"/>
              </a:rPr>
              <a:t>Peruskoulut</a:t>
            </a: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sz="2000" b="0" dirty="0">
                <a:solidFill>
                  <a:schemeClr val="tx1"/>
                </a:solidFill>
              </a:rPr>
            </a:br>
            <a:r>
              <a:rPr lang="fi-FI" sz="2000" b="0" dirty="0">
                <a:solidFill>
                  <a:schemeClr val="tx1"/>
                </a:solidFill>
              </a:rPr>
              <a:t>1. </a:t>
            </a:r>
            <a:r>
              <a:rPr lang="fi-FI" sz="2000" dirty="0"/>
              <a:t>Oppilaiden </a:t>
            </a:r>
            <a:r>
              <a:rPr lang="fi-FI" sz="2000" b="1" dirty="0">
                <a:solidFill>
                  <a:srgbClr val="2F62AD"/>
                </a:solidFill>
              </a:rPr>
              <a:t>poissaolotuntien kokonaismäärää seurataan</a:t>
            </a:r>
            <a:r>
              <a:rPr lang="fi-FI" sz="2000" dirty="0"/>
              <a:t>.</a:t>
            </a:r>
            <a:br>
              <a:rPr lang="fi-FI" sz="2000" dirty="0"/>
            </a:br>
            <a:endParaRPr lang="fi-FI" sz="2000" dirty="0"/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1" dirty="0">
                <a:solidFill>
                  <a:srgbClr val="2F62AD"/>
                </a:solidFill>
              </a:rPr>
              <a:t>2. Kouluympäristön terveellisyyden</a:t>
            </a:r>
            <a:r>
              <a:rPr lang="fi-FI" sz="2000" b="1" baseline="0" dirty="0">
                <a:solidFill>
                  <a:srgbClr val="2F62AD"/>
                </a:solidFill>
              </a:rPr>
              <a:t> ja turvallisuuden sekä kouluyhteisön hyvinvoinnin edistämisen tarkastus </a:t>
            </a:r>
            <a:r>
              <a:rPr lang="fi-FI" sz="2000" baseline="0" dirty="0"/>
              <a:t>tehdään kolmen vuoden välein.</a:t>
            </a: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2000" b="1" dirty="0">
                <a:solidFill>
                  <a:srgbClr val="2F62AD"/>
                </a:solidFill>
              </a:rPr>
              <a:t>3. Koulussa noudatetaan</a:t>
            </a:r>
            <a:r>
              <a:rPr lang="fi-FI" sz="2000" b="1" baseline="0" dirty="0">
                <a:solidFill>
                  <a:srgbClr val="2F62AD"/>
                </a:solidFill>
              </a:rPr>
              <a:t> k</a:t>
            </a:r>
            <a:r>
              <a:rPr lang="fi-FI" sz="2000" b="1" dirty="0">
                <a:solidFill>
                  <a:srgbClr val="2F62AD"/>
                </a:solidFill>
              </a:rPr>
              <a:t>ouluruokailusuositusta </a:t>
            </a:r>
            <a:br>
              <a:rPr lang="fi-FI" sz="2000" b="1" dirty="0">
                <a:solidFill>
                  <a:schemeClr val="tx1"/>
                </a:solidFill>
              </a:rPr>
            </a:br>
            <a:r>
              <a:rPr lang="fi-FI" sz="2000" b="0" dirty="0">
                <a:solidFill>
                  <a:schemeClr val="tx1"/>
                </a:solidFill>
              </a:rPr>
              <a:t>koululounaan ja välipalojen järjestämisessä.</a:t>
            </a: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2000" b="0" dirty="0">
                <a:solidFill>
                  <a:schemeClr val="tx1"/>
                </a:solidFill>
              </a:rPr>
              <a:t>4. Koulussa on </a:t>
            </a:r>
            <a:r>
              <a:rPr lang="fi-FI" sz="2000" b="1" dirty="0">
                <a:solidFill>
                  <a:srgbClr val="2F62AD"/>
                </a:solidFill>
              </a:rPr>
              <a:t>pitkät liikuntavälitunnit</a:t>
            </a:r>
            <a:r>
              <a:rPr lang="fi-FI" sz="2000" dirty="0"/>
              <a:t>.</a:t>
            </a: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b="0" dirty="0">
              <a:solidFill>
                <a:schemeClr val="tx1"/>
              </a:solidFill>
            </a:endParaRP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5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72789B-99AD-4BEF-3EA2-0FB68E1AC4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910" y="1089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2F62AD"/>
                </a:solidFill>
                <a:latin typeface="Source Sans Pro"/>
              </a:rPr>
              <a:t>Liikunta</a:t>
            </a: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pPr marL="0" indent="0">
              <a:buNone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Kunta kutsuu säännöllisesti koolle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liikuntaseurojen ja yhdistysten yhteiskokouksen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Kunnassa järjestetään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kohdennettuja liikkumisryhmiä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liikuntaseuratoiminnan ulkopuolella oleville lapsille ja nuorille.</a:t>
            </a:r>
          </a:p>
          <a:p>
            <a:pPr marL="0" indent="0">
              <a:buNone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Liikunnan edistämisestä vastaavat viranhaltijat osallistuvat toimielinten päätösten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vaikutusten ennakkoarviointiin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Lasten ja nuorten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liikunta-aktiivisuutta raportoidaan vuosittain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hyvinvointikertomuksessa tai vastaavassa.</a:t>
            </a:r>
          </a:p>
          <a:p>
            <a:pPr marL="0" indent="0">
              <a:buNone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Kunnassa toimii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poikkihallinnollinen työryhmä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jossa käsitellään liikunnan edistämistä.</a:t>
            </a:r>
            <a:endParaRPr lang="fi-FI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1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A005-4B5B-2CEB-F951-BABE08C6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2" y="25463"/>
            <a:ext cx="10753200" cy="1188000"/>
          </a:xfrm>
        </p:spPr>
        <p:txBody>
          <a:bodyPr/>
          <a:lstStyle/>
          <a:p>
            <a:r>
              <a:rPr lang="fi-FI" sz="4500" kern="1200" dirty="0">
                <a:solidFill>
                  <a:srgbClr val="2F62AD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Prosessi-indikaattorit 2/2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EB95-C617-0F6B-B97C-E953D5EC1E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802" y="966555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2F62AD"/>
                </a:solidFill>
                <a:latin typeface="Source Sans Pro"/>
              </a:rPr>
              <a:t>Kuntajohto</a:t>
            </a: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Tarkastuslautakunnan tekemässä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arviointikertomuksessa arvioidaan valtuustokausittain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kunnan hyvinvointi- ja terveystavoitteiden toteutuminen.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sz="1700" dirty="0"/>
            </a:br>
            <a:r>
              <a:rPr lang="fi-FI" sz="1700" dirty="0"/>
              <a:t>11.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Valtuustolle </a:t>
            </a: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raportoidaan vuosittain </a:t>
            </a:r>
            <a:b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väestön elintavoista ja niissä tapahtuneista muutoksista.</a:t>
            </a: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700" dirty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 Kunnan toiminta- ja taloussuunnitelmassa </a:t>
            </a: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määritellään vuosittain mittarit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joilla seurataan väestön hyvinvoinnin ja terveyden edistämisen tavoitteiden toteutumista.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700" dirty="0">
              <a:solidFill>
                <a:srgbClr val="303030"/>
              </a:solidFill>
            </a:endParaRPr>
          </a:p>
          <a:p>
            <a:pPr marL="0" indent="0" defTabSz="91435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 Kunnassa toimii tehtävään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nimetty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asiantuntija joka koordinoi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hyvinvoinnin ja terveyden edistämistyötä.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Kunnan palveluiden kehittämisessä </a:t>
            </a: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hyödynnetään asiakasraateja ja -foorumeja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lang="fi-FI" sz="17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5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b="0" dirty="0">
              <a:solidFill>
                <a:schemeClr val="tx1"/>
              </a:solidFill>
            </a:endParaRP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5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72789B-99AD-4BEF-3EA2-0FB68E1AC4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910" y="1075258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  <a:latin typeface="Source Sans Pro"/>
              </a:rPr>
              <a:t>Kulttuuri</a:t>
            </a:r>
          </a:p>
          <a:p>
            <a:pPr marL="0" indent="0">
              <a:buNone/>
            </a:pPr>
            <a:r>
              <a:rPr lang="fi-FI" sz="1800" dirty="0"/>
              <a:t>15. Kunnalla käytössä jokin pysyvä käytäntö, jolla kunta järjestää tai tukee taloudellisesti kulttuuriin osallistumisen kynnystä madaltavaa </a:t>
            </a:r>
            <a:r>
              <a:rPr lang="fi-FI" sz="1800" b="1" dirty="0">
                <a:solidFill>
                  <a:srgbClr val="2F62AD"/>
                </a:solidFill>
              </a:rPr>
              <a:t>vapaaehtoistoimintaa</a:t>
            </a:r>
            <a:r>
              <a:rPr lang="fi-FI" sz="1800" dirty="0"/>
              <a:t>.</a:t>
            </a:r>
            <a:endParaRPr kumimoji="0" lang="fi-FI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1AABAF-532E-5FD4-5A9F-5074C9E84A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5910" y="4193070"/>
            <a:ext cx="5197288" cy="590803"/>
          </a:xfrm>
        </p:spPr>
        <p:txBody>
          <a:bodyPr/>
          <a:lstStyle/>
          <a:p>
            <a:r>
              <a:rPr lang="fi-FI" sz="2500" dirty="0">
                <a:solidFill>
                  <a:srgbClr val="519B2F"/>
                </a:solidFill>
              </a:rPr>
              <a:t>Tietolähde: </a:t>
            </a:r>
          </a:p>
          <a:p>
            <a:r>
              <a:rPr lang="fi-FI" sz="2500" dirty="0" err="1">
                <a:solidFill>
                  <a:srgbClr val="519B2F"/>
                </a:solidFill>
              </a:rPr>
              <a:t>THL:n</a:t>
            </a:r>
            <a:r>
              <a:rPr lang="fi-FI" sz="2500" dirty="0">
                <a:solidFill>
                  <a:srgbClr val="519B2F"/>
                </a:solidFill>
              </a:rPr>
              <a:t> tiedonkeruut</a:t>
            </a:r>
          </a:p>
          <a:p>
            <a:r>
              <a:rPr lang="fi-FI" sz="2500" dirty="0">
                <a:solidFill>
                  <a:srgbClr val="519B2F"/>
                </a:solidFill>
              </a:rPr>
              <a:t>www.teaviisari.fi</a:t>
            </a:r>
          </a:p>
        </p:txBody>
      </p:sp>
    </p:spTree>
    <p:extLst>
      <p:ext uri="{BB962C8B-B14F-4D97-AF65-F5344CB8AC3E}">
        <p14:creationId xmlns:p14="http://schemas.microsoft.com/office/powerpoint/2010/main" val="317624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635168"/>
            <a:ext cx="11376239" cy="1008063"/>
          </a:xfrm>
        </p:spPr>
        <p:txBody>
          <a:bodyPr/>
          <a:lstStyle/>
          <a:p>
            <a:r>
              <a:rPr lang="fi-FI" sz="4500" dirty="0">
                <a:solidFill>
                  <a:srgbClr val="840084"/>
                </a:solidFill>
              </a:rPr>
              <a:t>Tulosindikaattorit – tuloksellisuuteen väestötasolla perustuva osa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4650059" y="2114828"/>
            <a:ext cx="7335780" cy="33938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519B2F"/>
                </a:solidFill>
              </a:rPr>
              <a:t>Lähtökohta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800" dirty="0"/>
              <a:t>Jotta indikaattorit olisivat kannustavia, on tärkeää, ettei rangaista siitä, millainen on kunnan väestön hyvinvoinnin ja terveyden tila (ikärakenne, sairastavuus).</a:t>
            </a:r>
          </a:p>
          <a:p>
            <a:pPr marL="358734" indent="0">
              <a:spcBef>
                <a:spcPts val="1800"/>
              </a:spcBef>
              <a:buNone/>
            </a:pPr>
            <a:r>
              <a:rPr lang="fi-FI" sz="2800" dirty="0"/>
              <a:t>Kannustavuuden tulee perustua väestön hyvinvoinnin ja terveydentilan </a:t>
            </a:r>
            <a:r>
              <a:rPr lang="fi-FI" sz="2800" b="1" dirty="0">
                <a:solidFill>
                  <a:srgbClr val="519B2F"/>
                </a:solidFill>
              </a:rPr>
              <a:t>muutokseen</a:t>
            </a:r>
            <a:r>
              <a:rPr lang="fi-FI" sz="2800" dirty="0"/>
              <a:t>, jonka kunta onnistuu omilla toimillaan aikaansaamaan.</a:t>
            </a:r>
          </a:p>
        </p:txBody>
      </p:sp>
      <p:sp>
        <p:nvSpPr>
          <p:cNvPr id="6" name="Suunnikas 5">
            <a:extLst>
              <a:ext uri="{FF2B5EF4-FFF2-40B4-BE49-F238E27FC236}">
                <a16:creationId xmlns:a16="http://schemas.microsoft.com/office/drawing/2014/main" id="{F320D913-6949-4E80-920D-4A9984CC8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332207" y="2662030"/>
            <a:ext cx="4712207" cy="1779383"/>
          </a:xfrm>
          <a:prstGeom prst="parallelogram">
            <a:avLst/>
          </a:prstGeom>
          <a:solidFill>
            <a:srgbClr val="84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800" b="1" dirty="0">
                <a:solidFill>
                  <a:schemeClr val="bg1"/>
                </a:solidFill>
              </a:rPr>
              <a:t>Tulos: mitataan </a:t>
            </a:r>
          </a:p>
          <a:p>
            <a:r>
              <a:rPr lang="fi-FI" sz="3800" b="1" dirty="0">
                <a:solidFill>
                  <a:schemeClr val="bg1"/>
                </a:solidFill>
              </a:rPr>
              <a:t>muutosta</a:t>
            </a:r>
          </a:p>
        </p:txBody>
      </p:sp>
    </p:spTree>
    <p:extLst>
      <p:ext uri="{BB962C8B-B14F-4D97-AF65-F5344CB8AC3E}">
        <p14:creationId xmlns:p14="http://schemas.microsoft.com/office/powerpoint/2010/main" val="348335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CF5ED73F-5C8C-E745-5904-BB532F54F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039" y="1189580"/>
            <a:ext cx="10657963" cy="50937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4C37583-DB0E-8F21-C5BF-CF1FA3D4E9E1}"/>
              </a:ext>
            </a:extLst>
          </p:cNvPr>
          <p:cNvSpPr txBox="1"/>
          <p:nvPr/>
        </p:nvSpPr>
        <p:spPr>
          <a:xfrm>
            <a:off x="814039" y="1189580"/>
            <a:ext cx="107532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</a:rPr>
              <a:t>Kokee terveydentilansa keskinkertaiseksi tai huonoksi, osuus 8. ja 9. luokan oppilaista (Sotkanet nro. 286), Kouluterveyskysely</a:t>
            </a: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</a:rPr>
              <a:t>Ylipaino, osuus 8. ja 9. luokan oppilaista (Sotkanet nro. 3906), Kouluterveyskysely</a:t>
            </a: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</a:rPr>
              <a:t>Koulutuksen ulkopuolelle jääneet 17—24-vuotiaat, osuus vastaavan ikäisestä väestöstä (Sotkanet nro. 3219), Tutkintorekisteri</a:t>
            </a: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</a:rPr>
              <a:t>Toimeentulotukea pitkäaikaisesti saaneet 25—64-vuotiaat, osuus vastaavan ikäisestä väestöstä (Sotkanet nro. 234), Toimeentulotukirekisteri</a:t>
            </a: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</a:rPr>
              <a:t>Työkyvyttömyyseläkettä saavat 25—64-vuotiaat, osuus vastaavan ikäisestä väestöstä (Sotkanet nro. 306), Eläketurvakeskus</a:t>
            </a: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</a:rPr>
              <a:t>Kaatumisiin ja putoamisiin liittyvät hoitojaksot 65 vuotta täyttäneillä henkilöillä verrattuna 10 000 vastaavan ikäiseen henkilöön (Sotkanet nro. 3959), Hoitoilmoitusrekisteri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B312AC-512C-A738-F648-3F7ACF60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840084"/>
                </a:solidFill>
              </a:rPr>
              <a:t>Tulosindikaattorit – muutos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923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693EC801-5800-0F91-4330-1B6508642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967" y="779078"/>
            <a:ext cx="5328755" cy="3003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840084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DD8DE0-FF93-9696-EB04-362A3F2C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41" y="1686815"/>
            <a:ext cx="5136981" cy="1188000"/>
          </a:xfrm>
        </p:spPr>
        <p:txBody>
          <a:bodyPr/>
          <a:lstStyle/>
          <a:p>
            <a:pPr algn="ctr"/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Paljonko sinun kuntasi sai euroja HYTE-kertoimen perusteella?</a:t>
            </a:r>
            <a:endParaRPr lang="fi-FI" dirty="0">
              <a:solidFill>
                <a:schemeClr val="bg1"/>
              </a:solidFill>
            </a:endParaRPr>
          </a:p>
        </p:txBody>
      </p:sp>
      <p:grpSp>
        <p:nvGrpSpPr>
          <p:cNvPr id="6" name="Ryhmä 5" descr="Kartta kuvaa kuinka paljon kunnat eri puolilla Suomea saivat euroja HYTE-kertoimen perusteella asukasta kohden.">
            <a:extLst>
              <a:ext uri="{FF2B5EF4-FFF2-40B4-BE49-F238E27FC236}">
                <a16:creationId xmlns:a16="http://schemas.microsoft.com/office/drawing/2014/main" id="{112FAA2E-C48E-F227-8430-5E4047C98C3A}"/>
              </a:ext>
            </a:extLst>
          </p:cNvPr>
          <p:cNvGrpSpPr/>
          <p:nvPr/>
        </p:nvGrpSpPr>
        <p:grpSpPr>
          <a:xfrm>
            <a:off x="6335022" y="780958"/>
            <a:ext cx="5016775" cy="5425693"/>
            <a:chOff x="2799709" y="270827"/>
            <a:chExt cx="5765171" cy="6048693"/>
          </a:xfrm>
        </p:grpSpPr>
        <p:pic>
          <p:nvPicPr>
            <p:cNvPr id="7" name="Kuva 6" descr="HYTE-kertoimen perusteella jaettavat asukaskohtaiset euromäärät Suomen kartalla.">
              <a:hlinkClick r:id="rId2"/>
              <a:extLst>
                <a:ext uri="{FF2B5EF4-FFF2-40B4-BE49-F238E27FC236}">
                  <a16:creationId xmlns:a16="http://schemas.microsoft.com/office/drawing/2014/main" id="{69688E61-84F0-3630-B7BC-0ABD1D3B1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1758"/>
            <a:stretch/>
          </p:blipFill>
          <p:spPr>
            <a:xfrm>
              <a:off x="2799709" y="270827"/>
              <a:ext cx="5206372" cy="604869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E4A8D2A2-A4B5-1E57-CDD8-0C74EA7FA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471" t="63342" r="1058" b="4196"/>
            <a:stretch/>
          </p:blipFill>
          <p:spPr>
            <a:xfrm>
              <a:off x="7091680" y="4293354"/>
              <a:ext cx="1473200" cy="1965206"/>
            </a:xfrm>
            <a:prstGeom prst="rect">
              <a:avLst/>
            </a:prstGeom>
          </p:spPr>
        </p:pic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9BF2D0-8EF7-7AB1-FC92-106C2A4AB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1450" y="4156500"/>
            <a:ext cx="5136255" cy="3067112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/>
              <a:t>Lisätietoja:</a:t>
            </a:r>
          </a:p>
          <a:p>
            <a:pPr marL="0" indent="0">
              <a:buNone/>
            </a:pPr>
            <a:r>
              <a:rPr lang="fi-FI" sz="2800" dirty="0"/>
              <a:t>thl.fi/hytekerroin/kunnat  </a:t>
            </a:r>
          </a:p>
        </p:txBody>
      </p:sp>
    </p:spTree>
    <p:extLst>
      <p:ext uri="{BB962C8B-B14F-4D97-AF65-F5344CB8AC3E}">
        <p14:creationId xmlns:p14="http://schemas.microsoft.com/office/powerpoint/2010/main" val="375704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68DC5CB-30CB-445E-8404-2D01F75FEC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589" y="251354"/>
            <a:ext cx="10753200" cy="1186372"/>
          </a:xfrm>
        </p:spPr>
        <p:txBody>
          <a:bodyPr/>
          <a:lstStyle/>
          <a:p>
            <a:pPr rtl="0" eaLnBrk="1" latinLnBrk="0" hangingPunct="1"/>
            <a:r>
              <a:rPr lang="fi-FI" sz="4800" b="1" dirty="0">
                <a:solidFill>
                  <a:srgbClr val="519B2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Miten kunnan rahoitus lasketaan?</a:t>
            </a:r>
            <a:endParaRPr lang="fi-FI" dirty="0">
              <a:solidFill>
                <a:srgbClr val="519B2F"/>
              </a:solidFill>
              <a:effectLst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6227AC4-D22B-A89B-4AD8-00182F45703E}"/>
              </a:ext>
            </a:extLst>
          </p:cNvPr>
          <p:cNvSpPr txBox="1"/>
          <p:nvPr/>
        </p:nvSpPr>
        <p:spPr>
          <a:xfrm>
            <a:off x="714589" y="1745031"/>
            <a:ext cx="63775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Hyvinvoinnin ja terveyden edistämisen perushinta (</a:t>
            </a:r>
            <a:r>
              <a:rPr lang="fi-FI" sz="3000" b="1" i="0" dirty="0">
                <a:effectLst/>
                <a:latin typeface="source sans pro" panose="020B0503030403020204" pitchFamily="34" charset="0"/>
              </a:rPr>
              <a:t>18,89 EUR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x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kunnan asukasluku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x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kunnan </a:t>
            </a:r>
            <a:r>
              <a:rPr lang="fi-FI" sz="30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hyte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-kerroin / koko maan </a:t>
            </a:r>
            <a:r>
              <a:rPr lang="fi-FI" sz="30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hyte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-kerroin, joka vuonna 2023 on </a:t>
            </a:r>
            <a:r>
              <a:rPr lang="fi-FI" sz="3000" b="1" i="0" dirty="0">
                <a:effectLst/>
                <a:latin typeface="source sans pro" panose="020B0503030403020204" pitchFamily="34" charset="0"/>
              </a:rPr>
              <a:t>67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. </a:t>
            </a:r>
            <a:endParaRPr lang="fi-FI" sz="30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7354338" y="1565054"/>
            <a:ext cx="4819884" cy="1969750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fi-FI" sz="2400" b="1" dirty="0"/>
              <a:t>Esimerkki:</a:t>
            </a:r>
          </a:p>
          <a:p>
            <a:endParaRPr lang="fi-FI" sz="2400" dirty="0"/>
          </a:p>
          <a:p>
            <a:r>
              <a:rPr lang="fi-FI" sz="2400" b="1" i="0" u="none" strike="noStrike" dirty="0">
                <a:solidFill>
                  <a:srgbClr val="000000"/>
                </a:solidFill>
                <a:effectLst/>
              </a:rPr>
              <a:t>Kun jaettavaa oli 104 233 074</a:t>
            </a:r>
            <a:r>
              <a:rPr lang="fi-FI" sz="2400" dirty="0"/>
              <a:t> €, kuntien asukaskohtainen rahoitus vuodelle 2023 oli: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7425479" y="3789460"/>
            <a:ext cx="4259636" cy="120032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400" dirty="0"/>
              <a:t>Maksimi 21,90 €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400" dirty="0"/>
              <a:t>Mediaani 17,00 €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400" dirty="0"/>
              <a:t>Minimi 6,70 €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B9C4053-EE32-44DE-AACA-DAD59E5412CB}"/>
              </a:ext>
            </a:extLst>
          </p:cNvPr>
          <p:cNvSpPr txBox="1"/>
          <p:nvPr/>
        </p:nvSpPr>
        <p:spPr>
          <a:xfrm>
            <a:off x="2627080" y="5982367"/>
            <a:ext cx="692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i="1" dirty="0">
                <a:hlinkClick r:id="rId3"/>
              </a:rPr>
              <a:t>https://vm.fi/valtionosuuspaatoksia-ja-laskentatietoja</a:t>
            </a:r>
            <a:endParaRPr lang="fi-FI" sz="2000" i="1" dirty="0"/>
          </a:p>
        </p:txBody>
      </p:sp>
    </p:spTree>
    <p:extLst>
      <p:ext uri="{BB962C8B-B14F-4D97-AF65-F5344CB8AC3E}">
        <p14:creationId xmlns:p14="http://schemas.microsoft.com/office/powerpoint/2010/main" val="398057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C391EEF-1CD0-4499-828A-3C0CBBD8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Hyvinvointialueiden HYTE-kerroin</a:t>
            </a:r>
          </a:p>
        </p:txBody>
      </p:sp>
    </p:spTree>
    <p:extLst>
      <p:ext uri="{BB962C8B-B14F-4D97-AF65-F5344CB8AC3E}">
        <p14:creationId xmlns:p14="http://schemas.microsoft.com/office/powerpoint/2010/main" val="234935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0865D-C47C-0625-8ACB-AA7BCE79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9" y="289135"/>
            <a:ext cx="10753200" cy="1188000"/>
          </a:xfrm>
        </p:spPr>
        <p:txBody>
          <a:bodyPr/>
          <a:lstStyle/>
          <a:p>
            <a:r>
              <a:rPr lang="fi-FI" b="1" kern="1200" dirty="0">
                <a:solidFill>
                  <a:srgbClr val="519B2F"/>
                </a:solidFill>
                <a:effectLst/>
                <a:ea typeface="+mn-ea"/>
                <a:cs typeface="+mn-cs"/>
              </a:rPr>
              <a:t>Hyvinvointialueiden HYTE-kerroin </a:t>
            </a:r>
            <a:r>
              <a:rPr lang="fi-FI" dirty="0">
                <a:solidFill>
                  <a:srgbClr val="519B2F"/>
                </a:solidFill>
                <a:ea typeface="+mn-ea"/>
                <a:cs typeface="+mn-cs"/>
              </a:rPr>
              <a:t>muodostuu kahdenlaisista indikaattoreista</a:t>
            </a:r>
            <a:endParaRPr lang="fi-FI" dirty="0">
              <a:solidFill>
                <a:srgbClr val="519B2F"/>
              </a:solidFill>
            </a:endParaRPr>
          </a:p>
        </p:txBody>
      </p:sp>
      <p:pic>
        <p:nvPicPr>
          <p:cNvPr id="4" name="Kuva 3" descr="Kuvio. Hyvinvointialueiden hyte-kerroin muodostuu prosessi-indikaattoreista ja tulosindikaattoreista. Prosessi-indikaattoreita on yhteensä 8 ja ne kuvaavat hyvinvointialueen toimintaa väestön hyvinvoinnin ja terveyden edistämisessä. Tulosindikaattoreita on yhteensä 5 ja ne kuvaavat muutosta väestön hyvinvoinnissa ja terveydentilassa, jonka hyvinvointialue on toimillaan saavuttanut. ">
            <a:extLst>
              <a:ext uri="{FF2B5EF4-FFF2-40B4-BE49-F238E27FC236}">
                <a16:creationId xmlns:a16="http://schemas.microsoft.com/office/drawing/2014/main" id="{BC4A7B48-5F3E-497B-1F53-2B17F1100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79" y="1477135"/>
            <a:ext cx="8129239" cy="47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82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A005-4B5B-2CEB-F951-BABE08C6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500" kern="1200" dirty="0">
                <a:solidFill>
                  <a:srgbClr val="2F62AD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Prosessi-indikaattorit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EB95-C617-0F6B-B97C-E953D5EC1E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368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  <a:latin typeface="Source Sans Pro"/>
              </a:rPr>
              <a:t>Lapset ja nuoret</a:t>
            </a:r>
          </a:p>
          <a:p>
            <a:pPr marL="457200" indent="-457200">
              <a:buAutoNum type="arabicParenR"/>
            </a:pPr>
            <a:r>
              <a:rPr lang="fi-FI" sz="2000" b="0" dirty="0">
                <a:solidFill>
                  <a:schemeClr val="tx1"/>
                </a:solidFill>
              </a:rPr>
              <a:t>Lastenneuvolan 4-vuotiaiden terveystarkastuksista poisjäävien tuen tarpeen selvittäminen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Kouluterveydenhuollon 8.-luokkalaisten terveystarkastuksista poisjäävien tuen tarpeen selvittäminen</a:t>
            </a:r>
            <a:endParaRPr lang="fi-FI" sz="20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fi-FI" sz="2000" dirty="0"/>
              <a:t>P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eruskoulujen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koulupsykologin työpanoksen määrä viikossa jaettuna 100 oppilaalla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Peruskoulujen koulukuraattorin työpanoksen määrä viikossa jaettuna 100 oppilaalla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fi-FI" sz="2000" b="0" dirty="0">
                <a:solidFill>
                  <a:schemeClr val="tx1"/>
                </a:solidFill>
              </a:rPr>
              <a:t>Lasten tuhkarokko-vihurirokko-sikotauti (MPR)-rokotuskattavuus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fi-FI" sz="2000" b="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5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72789B-99AD-4BEF-3EA2-0FB68E1AC4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910" y="1368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2F62AD"/>
                </a:solidFill>
                <a:latin typeface="+mj-lt"/>
              </a:rPr>
              <a:t>Aikuiset</a:t>
            </a:r>
          </a:p>
          <a:p>
            <a:pPr marL="0" indent="0">
              <a:buNone/>
            </a:pPr>
            <a:r>
              <a:rPr lang="fi-FI" sz="2000" b="0" i="0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6) Elintapaneuvonnan toteutuminen tyypin 2 diabetesriskissä oleville Käypä hoito -suosituksen mukaisesti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dk1"/>
                </a:solidFill>
                <a:latin typeface="+mj-lt"/>
              </a:rPr>
              <a:t>7</a:t>
            </a:r>
            <a:r>
              <a:rPr lang="fi-FI" sz="2000" b="0" i="0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) Alkoholinkäytön mini-intervention toteutuminen, kun juomiseen liittyy haitta tai haittariski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dk1"/>
                </a:solidFill>
                <a:latin typeface="+mj-lt"/>
              </a:rPr>
              <a:t>8</a:t>
            </a:r>
            <a:r>
              <a:rPr lang="fi-FI" sz="2000" b="0" i="0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) </a:t>
            </a:r>
            <a:r>
              <a:rPr lang="fi-FI" sz="2000" b="0" i="0" dirty="0">
                <a:solidFill>
                  <a:srgbClr val="444444"/>
                </a:solidFill>
                <a:effectLst/>
                <a:latin typeface="+mj-lt"/>
              </a:rPr>
              <a:t>Työttömien toteutuneiden terveystarkastusten osuus suhteessa työttömien kokonaismäärään</a:t>
            </a:r>
            <a:endParaRPr lang="fi-FI" sz="2000" b="0" i="0" kern="1200" dirty="0">
              <a:solidFill>
                <a:schemeClr val="dk1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fi-FI" sz="2000" b="1" dirty="0">
              <a:solidFill>
                <a:srgbClr val="2F62AD"/>
              </a:solidFill>
              <a:latin typeface="+mj-lt"/>
            </a:endParaRPr>
          </a:p>
          <a:p>
            <a:endParaRPr lang="fi-FI" sz="2000" dirty="0">
              <a:solidFill>
                <a:srgbClr val="2F62A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8871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EE75280-D1E1-5AF0-998B-505D3137F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724" y="1465287"/>
            <a:ext cx="10750552" cy="46427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C62332-5C06-5513-FA03-9024E5B7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277288"/>
            <a:ext cx="10753200" cy="1188000"/>
          </a:xfrm>
        </p:spPr>
        <p:txBody>
          <a:bodyPr/>
          <a:lstStyle/>
          <a:p>
            <a:r>
              <a:rPr lang="fi-FI" sz="4000" kern="1200" dirty="0">
                <a:solidFill>
                  <a:srgbClr val="840084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Tulosindikaattorit – muutos hyvinvoinnissa ja terveydentilassa </a:t>
            </a:r>
            <a:endParaRPr lang="fi-FI" dirty="0">
              <a:solidFill>
                <a:srgbClr val="840084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B74FCD-B89E-2D8A-2F8D-3E4F162177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7492" y="1634914"/>
            <a:ext cx="10626431" cy="4680000"/>
          </a:xfrm>
        </p:spPr>
        <p:txBody>
          <a:bodyPr/>
          <a:lstStyle/>
          <a:p>
            <a:pPr marL="457189" indent="-457189" defTabSz="914332">
              <a:spcAft>
                <a:spcPts val="600"/>
              </a:spcAft>
              <a:buFontTx/>
              <a:buAutoNum type="arabicParenR"/>
              <a:defRPr/>
            </a:pPr>
            <a:r>
              <a:rPr lang="fi-FI" sz="2500" dirty="0">
                <a:solidFill>
                  <a:srgbClr val="303030"/>
                </a:solidFill>
                <a:latin typeface="Source Sans Pro"/>
              </a:rPr>
              <a:t>Ei työssä, koulutuksessa eikä asevelvollisuutta (NEET) suorittamassa olevat 20–24-vuotiaat, % ikäluokasta</a:t>
            </a:r>
          </a:p>
          <a:p>
            <a:pPr marL="457189" indent="-457189" defTabSz="914332">
              <a:spcAft>
                <a:spcPts val="600"/>
              </a:spcAft>
              <a:buFontTx/>
              <a:buAutoNum type="arabicParenR"/>
              <a:defRPr/>
            </a:pPr>
            <a:r>
              <a:rPr lang="fi-FI" sz="2500" dirty="0">
                <a:solidFill>
                  <a:srgbClr val="303030"/>
                </a:solidFill>
                <a:latin typeface="Source Sans Pro"/>
              </a:rPr>
              <a:t>Mielenterveyshäiriöiden vuoksi työkyvyttömyyseläkettä saavat 18–34-vuotiaat (pois lukien elimelliset aivo-oireyhtymät ja älyllinen kehitysvammaisuus), % </a:t>
            </a:r>
            <a:r>
              <a:rPr lang="fi-FI" sz="2500" dirty="0" err="1">
                <a:solidFill>
                  <a:srgbClr val="303030"/>
                </a:solidFill>
                <a:latin typeface="Source Sans Pro"/>
              </a:rPr>
              <a:t>vastaavanikäisestä</a:t>
            </a:r>
            <a:r>
              <a:rPr lang="fi-FI" sz="2500" dirty="0">
                <a:solidFill>
                  <a:srgbClr val="303030"/>
                </a:solidFill>
                <a:latin typeface="Source Sans Pro"/>
              </a:rPr>
              <a:t> väestöstä</a:t>
            </a:r>
          </a:p>
          <a:p>
            <a:pPr marL="457189" indent="-457189" defTabSz="914332">
              <a:spcAft>
                <a:spcPts val="600"/>
              </a:spcAft>
              <a:buFontTx/>
              <a:buAutoNum type="arabicParenR"/>
              <a:defRPr/>
            </a:pPr>
            <a:r>
              <a:rPr lang="fi-FI" sz="2500" dirty="0">
                <a:solidFill>
                  <a:srgbClr val="303030"/>
                </a:solidFill>
                <a:latin typeface="Source Sans Pro"/>
              </a:rPr>
              <a:t>Vammojen ja myrkytysten hoidosta aiheutuvat sairaalahoitojaksot ja/tai sairaalassa hoidetut potilaat</a:t>
            </a:r>
          </a:p>
          <a:p>
            <a:pPr marL="457189" indent="-457189" defTabSz="914332">
              <a:spcAft>
                <a:spcPts val="600"/>
              </a:spcAft>
              <a:buFontTx/>
              <a:buAutoNum type="arabicParenR"/>
              <a:defRPr/>
            </a:pPr>
            <a:r>
              <a:rPr lang="fi-FI" sz="2500" dirty="0">
                <a:solidFill>
                  <a:srgbClr val="303030"/>
                </a:solidFill>
                <a:latin typeface="Source Sans Pro"/>
              </a:rPr>
              <a:t>Toimeentulotukea pitkäaikaisesti saaneet 25–64-vuotiaat, % ikäluokasta</a:t>
            </a:r>
          </a:p>
          <a:p>
            <a:pPr marL="457189" indent="-457189" defTabSz="914332">
              <a:spcAft>
                <a:spcPts val="600"/>
              </a:spcAft>
              <a:buFontTx/>
              <a:buAutoNum type="arabicParenR"/>
              <a:defRPr/>
            </a:pPr>
            <a:r>
              <a:rPr lang="fi-FI" sz="2500" dirty="0">
                <a:solidFill>
                  <a:srgbClr val="303030"/>
                </a:solidFill>
                <a:latin typeface="Source Sans Pro"/>
              </a:rPr>
              <a:t>Lonkkamurtumat 65 vuotta täyttäneillä, % vastaavan ikäisestä väestöstä</a:t>
            </a:r>
          </a:p>
          <a:p>
            <a:endParaRPr lang="fi-FI" sz="2500" dirty="0"/>
          </a:p>
        </p:txBody>
      </p:sp>
    </p:spTree>
    <p:extLst>
      <p:ext uri="{BB962C8B-B14F-4D97-AF65-F5344CB8AC3E}">
        <p14:creationId xmlns:p14="http://schemas.microsoft.com/office/powerpoint/2010/main" val="90572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D0450C4-3B01-4B6B-AAF2-3EA68D4C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000" dirty="0">
                <a:solidFill>
                  <a:srgbClr val="519B2F"/>
                </a:solidFill>
              </a:rPr>
              <a:t>Tausta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49684" y="1200131"/>
            <a:ext cx="6029488" cy="342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8" tIns="60949" rIns="121898" bIns="60949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7305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54125" indent="-265113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706563" indent="-27305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151063" indent="-265113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6082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0654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5226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9798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8960">
              <a:lnSpc>
                <a:spcPct val="100000"/>
              </a:lnSpc>
              <a:spcBef>
                <a:spcPts val="0"/>
              </a:spcBef>
              <a:buClr>
                <a:srgbClr val="519B2F"/>
              </a:buClr>
              <a:buNone/>
              <a:defRPr/>
            </a:pPr>
            <a:r>
              <a:rPr lang="fi-FI" sz="3200" kern="0" dirty="0">
                <a:solidFill>
                  <a:srgbClr val="606060"/>
                </a:solidFill>
              </a:rPr>
              <a:t>”Kuntien sosiaali- ja terveydenhuoltoon kohdistuvan valtion </a:t>
            </a:r>
            <a:r>
              <a:rPr lang="fi-FI" sz="3200" b="1" kern="0" dirty="0">
                <a:solidFill>
                  <a:srgbClr val="519B2F"/>
                </a:solidFill>
              </a:rPr>
              <a:t>rahoituksen perusteita </a:t>
            </a:r>
          </a:p>
          <a:p>
            <a:pPr marL="0" indent="0" defTabSz="1218960">
              <a:lnSpc>
                <a:spcPct val="100000"/>
              </a:lnSpc>
              <a:spcBef>
                <a:spcPts val="0"/>
              </a:spcBef>
              <a:buClr>
                <a:srgbClr val="519B2F"/>
              </a:buClr>
              <a:buNone/>
              <a:defRPr/>
            </a:pPr>
            <a:r>
              <a:rPr lang="fi-FI" sz="3200" b="1" kern="0" dirty="0">
                <a:solidFill>
                  <a:srgbClr val="519B2F"/>
                </a:solidFill>
              </a:rPr>
              <a:t>tarkistetaan siten</a:t>
            </a:r>
            <a:r>
              <a:rPr lang="fi-FI" sz="3200" kern="0" dirty="0">
                <a:solidFill>
                  <a:srgbClr val="606060"/>
                </a:solidFill>
              </a:rPr>
              <a:t>, että siinä otetaan huomioon myös </a:t>
            </a:r>
            <a:r>
              <a:rPr lang="fi-FI" sz="3200" b="1" kern="0" dirty="0">
                <a:solidFill>
                  <a:srgbClr val="519B2F"/>
                </a:solidFill>
              </a:rPr>
              <a:t>kunnan toimenpiteet </a:t>
            </a:r>
            <a:r>
              <a:rPr lang="fi-FI" sz="3200" kern="0" dirty="0">
                <a:solidFill>
                  <a:srgbClr val="606060"/>
                </a:solidFill>
              </a:rPr>
              <a:t>asukkaiden terveyden edistämiseksi.”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780238" y="4971436"/>
            <a:ext cx="5998934" cy="954085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pPr defTabSz="1218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srgbClr val="606060"/>
                </a:solidFill>
              </a:rPr>
              <a:t>Valtioneuvoston periaatepäätös </a:t>
            </a:r>
          </a:p>
          <a:p>
            <a:pPr defTabSz="1218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srgbClr val="606060"/>
                </a:solidFill>
              </a:rPr>
              <a:t>Terveys 2015 -kansanterveysohjelmasta </a:t>
            </a:r>
            <a:br>
              <a:rPr lang="fi-FI" dirty="0">
                <a:solidFill>
                  <a:srgbClr val="606060"/>
                </a:solidFill>
              </a:rPr>
            </a:br>
            <a:r>
              <a:rPr lang="fi-FI" dirty="0">
                <a:solidFill>
                  <a:srgbClr val="606060"/>
                </a:solidFill>
              </a:rPr>
              <a:t>(STM 2001:4)</a:t>
            </a:r>
          </a:p>
        </p:txBody>
      </p:sp>
      <p:pic>
        <p:nvPicPr>
          <p:cNvPr id="7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28" y="624567"/>
            <a:ext cx="3795162" cy="54060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90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68DC5CB-30CB-445E-8404-2D01F75FEC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400" y="367566"/>
            <a:ext cx="10753200" cy="1186372"/>
          </a:xfrm>
        </p:spPr>
        <p:txBody>
          <a:bodyPr/>
          <a:lstStyle/>
          <a:p>
            <a:pPr rtl="0" eaLnBrk="1" latinLnBrk="0" hangingPunct="1"/>
            <a:r>
              <a:rPr lang="fi-FI" sz="4800" b="1" dirty="0">
                <a:solidFill>
                  <a:srgbClr val="519B2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Miten hyvinvointialueen rahoitus lasketaan?</a:t>
            </a:r>
            <a:endParaRPr lang="fi-FI" dirty="0">
              <a:solidFill>
                <a:srgbClr val="519B2F"/>
              </a:solidFill>
              <a:effectLst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6227AC4-D22B-A89B-4AD8-00182F45703E}"/>
              </a:ext>
            </a:extLst>
          </p:cNvPr>
          <p:cNvSpPr txBox="1"/>
          <p:nvPr/>
        </p:nvSpPr>
        <p:spPr>
          <a:xfrm>
            <a:off x="709777" y="1824260"/>
            <a:ext cx="53814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000" b="1" dirty="0">
                <a:solidFill>
                  <a:srgbClr val="303030"/>
                </a:solidFill>
                <a:latin typeface="source sans pro" panose="020B0503030403020204" pitchFamily="34" charset="0"/>
              </a:rPr>
              <a:t>Asukasta kohden määritelty h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yvinvoinnin ja terveyden edistämisen perushinta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3000" b="1" i="0" dirty="0">
                <a:effectLst/>
                <a:latin typeface="source sans pro" panose="020B0503030403020204" pitchFamily="34" charset="0"/>
              </a:rPr>
              <a:t>39,40 EUR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)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x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asukasluku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x </a:t>
            </a:r>
          </a:p>
          <a:p>
            <a:pPr algn="ctr"/>
            <a:r>
              <a:rPr lang="fi-FI" sz="30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hyte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-kerroin / koko maan </a:t>
            </a:r>
            <a:r>
              <a:rPr lang="fi-FI" sz="30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hyte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-kerroin</a:t>
            </a:r>
            <a:endParaRPr lang="fi-FI" sz="30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6376438" y="1824260"/>
            <a:ext cx="5510762" cy="3816409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fi-FI" sz="2400" dirty="0"/>
              <a:t>Vuonna 2023 kaikille hyvinvointialueille jaettiin 39,40 €/asukas.</a:t>
            </a:r>
          </a:p>
          <a:p>
            <a:endParaRPr lang="fi-FI" sz="2400" b="1" dirty="0"/>
          </a:p>
          <a:p>
            <a:r>
              <a:rPr lang="fi-FI" sz="2400" i="1" dirty="0"/>
              <a:t>Jos </a:t>
            </a:r>
            <a:r>
              <a:rPr lang="fi-FI" sz="2400" b="1" i="1" u="none" strike="noStrike" dirty="0">
                <a:effectLst/>
              </a:rPr>
              <a:t>217,4 milj.</a:t>
            </a:r>
            <a:r>
              <a:rPr lang="fi-FI" sz="2400" i="1" dirty="0"/>
              <a:t> € olisi jaettu </a:t>
            </a:r>
            <a:r>
              <a:rPr lang="fi-FI" sz="2400" i="1" dirty="0" err="1"/>
              <a:t>hyte</a:t>
            </a:r>
            <a:r>
              <a:rPr lang="fi-FI" sz="2400" i="1" dirty="0"/>
              <a:t>-kerroinlaskelman perusteella, asukaskohtainen rahoitus olisi ollut: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endParaRPr lang="fi-FI" sz="2400" i="1" dirty="0"/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400" i="1" dirty="0"/>
              <a:t>Maksimi 67,80 €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400" i="1" dirty="0"/>
              <a:t>Mediaani 41 €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400" i="1" dirty="0"/>
              <a:t>Minimi 14,50 €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B9C4053-EE32-44DE-AACA-DAD59E5412CB}"/>
              </a:ext>
            </a:extLst>
          </p:cNvPr>
          <p:cNvSpPr txBox="1"/>
          <p:nvPr/>
        </p:nvSpPr>
        <p:spPr>
          <a:xfrm>
            <a:off x="2627080" y="6071577"/>
            <a:ext cx="692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hlinkClick r:id="rId3"/>
              </a:rPr>
              <a:t>https://vm.fi/rahoituslaskelmat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35780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998" y="288000"/>
            <a:ext cx="10753200" cy="1188000"/>
          </a:xfrm>
        </p:spPr>
        <p:txBody>
          <a:bodyPr vert="horz" lIns="0" tIns="36000" rIns="72000" bIns="36000" rtlCol="0" anchor="ctr">
            <a:normAutofit/>
          </a:bodyPr>
          <a:lstStyle/>
          <a:p>
            <a:r>
              <a:rPr lang="fi-FI" sz="5000" b="1" kern="1200" spc="-40" baseline="0" dirty="0">
                <a:solidFill>
                  <a:srgbClr val="519B2F"/>
                </a:solidFill>
                <a:latin typeface="+mj-lt"/>
                <a:ea typeface="+mj-ea"/>
                <a:cs typeface="+mj-cs"/>
              </a:rPr>
              <a:t>Kiitos!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95084491-FACA-46B9-ABA3-E29AB7D78125}"/>
              </a:ext>
            </a:extLst>
          </p:cNvPr>
          <p:cNvSpPr txBox="1">
            <a:spLocks/>
          </p:cNvSpPr>
          <p:nvPr/>
        </p:nvSpPr>
        <p:spPr>
          <a:xfrm>
            <a:off x="720724" y="1476000"/>
            <a:ext cx="5858496" cy="4680000"/>
          </a:xfrm>
          <a:prstGeom prst="rect">
            <a:avLst/>
          </a:prstGeom>
        </p:spPr>
        <p:txBody>
          <a:bodyPr vert="horz" lIns="0" tIns="72000" rIns="0" bIns="72000" rtlCol="0">
            <a:normAutofit/>
          </a:bodyPr>
          <a:lstStyle>
            <a:lvl1pPr marL="365125" indent="-3651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2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Timo Ståhl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Päivi Pelkonen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Vesa Saaristo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Niina Saukko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Kirsi Wiss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endParaRPr lang="fi-FI" sz="25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/>
              <a:t>etunimi.sukunimi@thl.fi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18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18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>
                <a:hlinkClick r:id="rId2"/>
              </a:rPr>
              <a:t>https://teaviisari.fi</a:t>
            </a:r>
            <a:endParaRPr lang="fi-FI" sz="25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>
                <a:hlinkClick r:id="rId3"/>
              </a:rPr>
              <a:t>https:// thl.fi/hytekerroin/kunnat</a:t>
            </a:r>
            <a:endParaRPr lang="fi-FI" sz="25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>
                <a:hlinkClick r:id="rId4"/>
              </a:rPr>
              <a:t>https:// thl.fi/hytekerroin/hyvinvointialueet</a:t>
            </a:r>
            <a:endParaRPr lang="fi-FI" sz="25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1800" dirty="0"/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428DA28-A17E-4FDE-8437-13302F245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65"/>
          <a:stretch/>
        </p:blipFill>
        <p:spPr>
          <a:xfrm>
            <a:off x="6746488" y="1368000"/>
            <a:ext cx="3802566" cy="3385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64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2"/>
          <p:cNvSpPr>
            <a:spLocks noGrp="1"/>
          </p:cNvSpPr>
          <p:nvPr>
            <p:ph type="title"/>
          </p:nvPr>
        </p:nvSpPr>
        <p:spPr>
          <a:xfrm>
            <a:off x="576167" y="356661"/>
            <a:ext cx="11101484" cy="1248139"/>
          </a:xfrm>
        </p:spPr>
        <p:txBody>
          <a:bodyPr/>
          <a:lstStyle/>
          <a:p>
            <a:r>
              <a:rPr lang="fi-FI" sz="4800" dirty="0" err="1">
                <a:solidFill>
                  <a:srgbClr val="519B2F"/>
                </a:solidFill>
              </a:rPr>
              <a:t>Hyte</a:t>
            </a:r>
            <a:r>
              <a:rPr lang="fi-FI" sz="4800" dirty="0">
                <a:solidFill>
                  <a:srgbClr val="519B2F"/>
                </a:solidFill>
              </a:rPr>
              <a:t>–kerroin </a:t>
            </a:r>
            <a:r>
              <a:rPr lang="fi-FI" sz="4800" u="sng" dirty="0">
                <a:solidFill>
                  <a:srgbClr val="519B2F"/>
                </a:solidFill>
              </a:rPr>
              <a:t>kuntien</a:t>
            </a:r>
            <a:r>
              <a:rPr lang="fi-FI" sz="4800" dirty="0">
                <a:solidFill>
                  <a:srgbClr val="519B2F"/>
                </a:solidFill>
              </a:rPr>
              <a:t> valtionosuuksissa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220901" y="158768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2"/>
            <a:r>
              <a:rPr lang="fi-FI" sz="2800" b="1" dirty="0">
                <a:latin typeface="Source Sans Pro"/>
              </a:rPr>
              <a:t>104 miljoonaa euroa</a:t>
            </a:r>
          </a:p>
        </p:txBody>
      </p:sp>
      <p:pic>
        <p:nvPicPr>
          <p:cNvPr id="11" name="Kuv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66" y="2372512"/>
            <a:ext cx="4696173" cy="3130781"/>
          </a:xfrm>
          <a:prstGeom prst="rect">
            <a:avLst/>
          </a:prstGeom>
        </p:spPr>
      </p:pic>
      <p:pic>
        <p:nvPicPr>
          <p:cNvPr id="4" name="Kuva 3" descr="Piirakkadiagrammi. Hyte-kertoimen osuus on 4 % kunnille jaettavista valtionosuuksista.">
            <a:extLst>
              <a:ext uri="{FF2B5EF4-FFF2-40B4-BE49-F238E27FC236}">
                <a16:creationId xmlns:a16="http://schemas.microsoft.com/office/drawing/2014/main" id="{E14F3390-8F3F-0F80-F197-7C1EE9F03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05" y="1577060"/>
            <a:ext cx="5675698" cy="444144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B8ABC4B-3F17-7F18-A799-B28AD310A7D0}"/>
              </a:ext>
            </a:extLst>
          </p:cNvPr>
          <p:cNvSpPr txBox="1"/>
          <p:nvPr/>
        </p:nvSpPr>
        <p:spPr>
          <a:xfrm>
            <a:off x="1592980" y="6236388"/>
            <a:ext cx="906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noProof="0" dirty="0">
                <a:hlinkClick r:id="rId5"/>
              </a:rPr>
              <a:t>thl.fi/</a:t>
            </a:r>
            <a:r>
              <a:rPr lang="fi-FI" sz="1800" noProof="0" dirty="0" err="1">
                <a:hlinkClick r:id="rId5"/>
              </a:rPr>
              <a:t>hytekerroin</a:t>
            </a:r>
            <a:r>
              <a:rPr lang="fi-FI" sz="1800" noProof="0" dirty="0">
                <a:hlinkClick r:id="rId5"/>
              </a:rPr>
              <a:t>/kunnat</a:t>
            </a:r>
            <a:endParaRPr lang="fi-FI" sz="1800" noProof="0" dirty="0"/>
          </a:p>
        </p:txBody>
      </p:sp>
    </p:spTree>
    <p:extLst>
      <p:ext uri="{BB962C8B-B14F-4D97-AF65-F5344CB8AC3E}">
        <p14:creationId xmlns:p14="http://schemas.microsoft.com/office/powerpoint/2010/main" val="424559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03AC94-80D7-11C3-A9EE-FFFEBF6D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03024"/>
            <a:ext cx="10753200" cy="1186372"/>
          </a:xfrm>
        </p:spPr>
        <p:txBody>
          <a:bodyPr/>
          <a:lstStyle/>
          <a:p>
            <a:r>
              <a:rPr lang="fi-FI" sz="5000" dirty="0" err="1">
                <a:solidFill>
                  <a:srgbClr val="519B2F"/>
                </a:solidFill>
              </a:rPr>
              <a:t>Hyte</a:t>
            </a:r>
            <a:r>
              <a:rPr lang="fi-FI" sz="5000" dirty="0">
                <a:solidFill>
                  <a:srgbClr val="519B2F"/>
                </a:solidFill>
              </a:rPr>
              <a:t>–kerroin </a:t>
            </a:r>
            <a:r>
              <a:rPr lang="fi-FI" sz="5000" u="sng" dirty="0">
                <a:solidFill>
                  <a:srgbClr val="519B2F"/>
                </a:solidFill>
              </a:rPr>
              <a:t>hyvinvointialueiden</a:t>
            </a:r>
            <a:r>
              <a:rPr lang="fi-FI" sz="5000" dirty="0">
                <a:solidFill>
                  <a:srgbClr val="519B2F"/>
                </a:solidFill>
              </a:rPr>
              <a:t> rahoituksessa</a:t>
            </a:r>
            <a:endParaRPr lang="fi-FI" sz="5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64C9C06-6E64-8BD1-8D86-E2E92C35E250}"/>
              </a:ext>
            </a:extLst>
          </p:cNvPr>
          <p:cNvSpPr txBox="1"/>
          <p:nvPr/>
        </p:nvSpPr>
        <p:spPr>
          <a:xfrm>
            <a:off x="597335" y="1883435"/>
            <a:ext cx="1117835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32"/>
            <a:r>
              <a:rPr lang="fi-FI" sz="2500" dirty="0">
                <a:solidFill>
                  <a:srgbClr val="303030"/>
                </a:solidFill>
                <a:latin typeface="Source Sans Pro"/>
              </a:rPr>
              <a:t>Hyvinvointialueiden yleiskatteisen rahoituksen määräytymistekijät ryhmittäin</a:t>
            </a:r>
          </a:p>
        </p:txBody>
      </p:sp>
      <p:pic>
        <p:nvPicPr>
          <p:cNvPr id="7" name="Kuva 6" descr="Piirakkadiagrammi. Hyvinvointialueille jaettavasta yleiskatteellisesta valtionosuudesta hyte-kertoimen osuus rahoituksesta on 0,966 %.">
            <a:extLst>
              <a:ext uri="{FF2B5EF4-FFF2-40B4-BE49-F238E27FC236}">
                <a16:creationId xmlns:a16="http://schemas.microsoft.com/office/drawing/2014/main" id="{CC32C28B-85AA-9B23-E407-BF5AEB7527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" y="2424221"/>
            <a:ext cx="7032682" cy="3427373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7F823D6-A050-2391-132F-2B3446953500}"/>
              </a:ext>
            </a:extLst>
          </p:cNvPr>
          <p:cNvSpPr txBox="1"/>
          <p:nvPr/>
        </p:nvSpPr>
        <p:spPr>
          <a:xfrm>
            <a:off x="8551929" y="3206514"/>
            <a:ext cx="26418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32"/>
            <a:r>
              <a:rPr lang="fi-FI" sz="3000" b="1" dirty="0">
                <a:solidFill>
                  <a:srgbClr val="303030"/>
                </a:solidFill>
                <a:latin typeface="Source Sans Pro"/>
              </a:rPr>
              <a:t>217 milj. EUR/ 22,5 </a:t>
            </a:r>
            <a:r>
              <a:rPr lang="fi-FI" sz="3000" b="1" dirty="0" err="1">
                <a:solidFill>
                  <a:srgbClr val="303030"/>
                </a:solidFill>
                <a:latin typeface="Source Sans Pro"/>
              </a:rPr>
              <a:t>mrd</a:t>
            </a:r>
            <a:r>
              <a:rPr lang="fi-FI" sz="3000" b="1" dirty="0">
                <a:solidFill>
                  <a:srgbClr val="303030"/>
                </a:solidFill>
                <a:latin typeface="Source Sans Pro"/>
              </a:rPr>
              <a:t> EUR</a:t>
            </a:r>
          </a:p>
          <a:p>
            <a:pPr algn="ctr" defTabSz="914332"/>
            <a:r>
              <a:rPr lang="fi-FI" sz="3000" b="1" dirty="0">
                <a:solidFill>
                  <a:srgbClr val="303030"/>
                </a:solidFill>
                <a:latin typeface="Source Sans Pro"/>
              </a:rPr>
              <a:t>= 0,966 %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77E0776-7D46-69E4-04A0-FFF9955AC364}"/>
              </a:ext>
            </a:extLst>
          </p:cNvPr>
          <p:cNvSpPr txBox="1"/>
          <p:nvPr/>
        </p:nvSpPr>
        <p:spPr>
          <a:xfrm>
            <a:off x="3263590" y="6147291"/>
            <a:ext cx="566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linkClick r:id="rId3"/>
              </a:rPr>
              <a:t>thl.fi/</a:t>
            </a:r>
            <a:r>
              <a:rPr lang="fi-FI" dirty="0" err="1">
                <a:hlinkClick r:id="rId3"/>
              </a:rPr>
              <a:t>hytekerroin</a:t>
            </a:r>
            <a:r>
              <a:rPr lang="fi-FI" dirty="0">
                <a:hlinkClick r:id="rId3"/>
              </a:rPr>
              <a:t>/hyvinvointialueet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383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D4B654-391B-41C5-A127-58A49C6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316080"/>
            <a:ext cx="10923362" cy="1188000"/>
          </a:xfrm>
        </p:spPr>
        <p:txBody>
          <a:bodyPr/>
          <a:lstStyle/>
          <a:p>
            <a:r>
              <a:rPr lang="fi-FI" dirty="0">
                <a:solidFill>
                  <a:srgbClr val="519B2F"/>
                </a:solidFill>
              </a:rPr>
              <a:t>Hyvinvoinnin ja terveyden edistämisen rahalliset kannusteet kunnissa ja hyvinvointialueilla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620CCB-3F59-42E9-8DC9-9F52EC40A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480197"/>
            <a:ext cx="10922636" cy="483862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b="1" dirty="0"/>
              <a:t>15 § Hyvinvoinnin ja terveyden edistämisen lisäosa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400" dirty="0"/>
              <a:t>Laki </a:t>
            </a:r>
            <a:r>
              <a:rPr lang="fi-FI" sz="2400" b="1" dirty="0">
                <a:solidFill>
                  <a:srgbClr val="519B2F"/>
                </a:solidFill>
              </a:rPr>
              <a:t>kunnan</a:t>
            </a:r>
            <a:r>
              <a:rPr lang="fi-FI" sz="2400" dirty="0"/>
              <a:t> peruspalvelujen valtionosuudesta </a:t>
            </a:r>
            <a:r>
              <a:rPr lang="fi-FI" sz="2400" dirty="0">
                <a:hlinkClick r:id="rId2"/>
              </a:rPr>
              <a:t>618/2021</a:t>
            </a:r>
            <a:endParaRPr lang="fi-FI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400" dirty="0"/>
              <a:t>Valtioneuvoston asetus kunnan peruspalvelujen valtionosuudesta </a:t>
            </a:r>
            <a:r>
              <a:rPr lang="fi-FI" sz="2400" dirty="0">
                <a:hlinkClick r:id="rId3"/>
              </a:rPr>
              <a:t>1393/2022</a:t>
            </a:r>
            <a:endParaRPr lang="fi-FI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400" dirty="0"/>
              <a:t>Lisäosan suuruus n. 100 M€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i-FI" sz="2133" dirty="0"/>
          </a:p>
          <a:p>
            <a:pPr marL="0" indent="0">
              <a:buNone/>
            </a:pPr>
            <a:r>
              <a:rPr lang="fi-FI" b="1" dirty="0"/>
              <a:t>3 § Valtion rahoitus hyvinvointialueille </a:t>
            </a:r>
          </a:p>
          <a:p>
            <a:r>
              <a:rPr lang="fi-FI" sz="2400" dirty="0"/>
              <a:t>Laki </a:t>
            </a:r>
            <a:r>
              <a:rPr lang="fi-FI" sz="2400" b="1" dirty="0">
                <a:solidFill>
                  <a:srgbClr val="519B2F"/>
                </a:solidFill>
              </a:rPr>
              <a:t>hyvinvointialueiden</a:t>
            </a:r>
            <a:r>
              <a:rPr lang="fi-FI" sz="2400" dirty="0"/>
              <a:t> rahoituksesta </a:t>
            </a:r>
            <a:r>
              <a:rPr lang="fi-FI" sz="2400" dirty="0">
                <a:hlinkClick r:id="rId4"/>
              </a:rPr>
              <a:t>617/2021</a:t>
            </a:r>
            <a:endParaRPr lang="fi-FI" sz="2400" dirty="0"/>
          </a:p>
          <a:p>
            <a:r>
              <a:rPr lang="fi-FI" sz="2400" dirty="0"/>
              <a:t>Valtioneuvoston asetus hyvinvointialueiden rahoituksesta </a:t>
            </a:r>
            <a:r>
              <a:rPr lang="fi-FI" sz="2400" dirty="0">
                <a:hlinkClick r:id="rId5"/>
              </a:rPr>
              <a:t>1392/2022</a:t>
            </a:r>
            <a:endParaRPr lang="fi-FI" sz="2400" dirty="0"/>
          </a:p>
          <a:p>
            <a:r>
              <a:rPr lang="fi-FI" sz="2400" dirty="0"/>
              <a:t>Hyvinvointialueiden hyvinvoinnin ja terveyden edistämisen kertoimen perusteella määräytyvä rahoitusosuus 1 %, sovelletaan 2026 lähtien</a:t>
            </a:r>
          </a:p>
          <a:p>
            <a:endParaRPr lang="fi-FI" sz="2133" dirty="0"/>
          </a:p>
        </p:txBody>
      </p:sp>
    </p:spTree>
    <p:extLst>
      <p:ext uri="{BB962C8B-B14F-4D97-AF65-F5344CB8AC3E}">
        <p14:creationId xmlns:p14="http://schemas.microsoft.com/office/powerpoint/2010/main" val="296399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C391EEF-1CD0-4499-828A-3C0CBBD8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Kuntien HYTE-kerroin</a:t>
            </a:r>
          </a:p>
        </p:txBody>
      </p:sp>
    </p:spTree>
    <p:extLst>
      <p:ext uri="{BB962C8B-B14F-4D97-AF65-F5344CB8AC3E}">
        <p14:creationId xmlns:p14="http://schemas.microsoft.com/office/powerpoint/2010/main" val="356898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539940-A6EA-5478-9C8A-AC9AB2AD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288000"/>
            <a:ext cx="10753200" cy="1188000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rgbClr val="519B2F"/>
                </a:solidFill>
              </a:rPr>
              <a:t>HYTE-kerroin muodostuu kahdenlaisista indikaattoreista</a:t>
            </a:r>
          </a:p>
        </p:txBody>
      </p:sp>
      <p:pic>
        <p:nvPicPr>
          <p:cNvPr id="4" name="Kuva 3" descr="Kuvio. Kuntien HYTE-kerroin muodostuu prosessi- ja tulosindikaattoreista. Prosessi-indikaattoreita on yhteensä 15 ja tulosindikaattoreita 6. Prosessi-indikaattorit kuvaavat kunnan toimintaa väestön hyvinvoinnin ja terveyden edistämiseksi. Tulosindikaattorit kuvaavat kunnan väestön terveyttä ja hyvinvointia. ">
            <a:extLst>
              <a:ext uri="{FF2B5EF4-FFF2-40B4-BE49-F238E27FC236}">
                <a16:creationId xmlns:a16="http://schemas.microsoft.com/office/drawing/2014/main" id="{B7A0305E-BBF6-D77E-C3D3-23E7D30D4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24" y="1476000"/>
            <a:ext cx="9750000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11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unnikas 6">
            <a:extLst>
              <a:ext uri="{FF2B5EF4-FFF2-40B4-BE49-F238E27FC236}">
                <a16:creationId xmlns:a16="http://schemas.microsoft.com/office/drawing/2014/main" id="{0F4AFB0C-C99A-0054-DE1C-85BF2F8B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344318" y="2049773"/>
            <a:ext cx="3854527" cy="177938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859F3F-48EE-B6D5-27EA-ECE9A820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519B2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HYTE-kertoimen vaatimusmäärittely</a:t>
            </a:r>
            <a:endParaRPr lang="fi-FI" dirty="0">
              <a:solidFill>
                <a:srgbClr val="519B2F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FC10747-843F-E40F-501F-2A7EA7BDCC7B}"/>
              </a:ext>
            </a:extLst>
          </p:cNvPr>
          <p:cNvSpPr txBox="1"/>
          <p:nvPr/>
        </p:nvSpPr>
        <p:spPr>
          <a:xfrm rot="20753237">
            <a:off x="82882" y="2064557"/>
            <a:ext cx="3225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</a:rPr>
              <a:t>Laskenta perustuu näihin periaatteisiin: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A252B9-CDBD-736E-A1BC-248502A87E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1776" y="1476000"/>
            <a:ext cx="7582148" cy="4680000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fi-FI" sz="2800" b="1" dirty="0">
                <a:solidFill>
                  <a:srgbClr val="519B2F"/>
                </a:solidFill>
              </a:rPr>
              <a:t>Lähtökohtana vuosittain päivittyvä tietopohja: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fi-FI" sz="2800" dirty="0"/>
              <a:t>1) joka on saatavissa kaikista kunnista</a:t>
            </a:r>
          </a:p>
          <a:p>
            <a:pPr marL="896828" lvl="1" indent="-455555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fi-FI" sz="2800" dirty="0"/>
              <a:t>Kuntien keskimääräinen väkiluku 6439 (2021)</a:t>
            </a:r>
          </a:p>
          <a:p>
            <a:pPr marL="896828" lvl="1" indent="-455555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fi-FI" sz="2800" dirty="0"/>
              <a:t>Alle 5000 asukkaan kuntia 125 = 43 %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800" dirty="0"/>
              <a:t>2) johon voi omalla toiminnallaan vaikuttaa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3) jolla mitataan sekä nykytilaa</a:t>
            </a:r>
            <a:r>
              <a:rPr lang="fi-FI" sz="2800" b="1" dirty="0"/>
              <a:t> </a:t>
            </a:r>
            <a:r>
              <a:rPr lang="fi-FI" sz="2800" dirty="0"/>
              <a:t>että</a:t>
            </a:r>
            <a:r>
              <a:rPr lang="fi-FI" sz="2800" b="1" dirty="0"/>
              <a:t> </a:t>
            </a:r>
            <a:r>
              <a:rPr lang="fi-FI" sz="2800" dirty="0"/>
              <a:t>muutosta</a:t>
            </a:r>
          </a:p>
          <a:p>
            <a:pPr>
              <a:lnSpc>
                <a:spcPct val="80000"/>
              </a:lnSpc>
            </a:pPr>
            <a:endParaRPr lang="fi-FI" sz="2800" dirty="0"/>
          </a:p>
          <a:p>
            <a:pPr marL="0" indent="0">
              <a:lnSpc>
                <a:spcPct val="80000"/>
              </a:lnSpc>
              <a:buNone/>
              <a:tabLst>
                <a:tab pos="355542" algn="l"/>
              </a:tabLst>
            </a:pPr>
            <a:r>
              <a:rPr lang="fi-FI" sz="2800" b="1" dirty="0">
                <a:solidFill>
                  <a:srgbClr val="519B2F"/>
                </a:solidFill>
              </a:rPr>
              <a:t>Tiedontuotannon on oltava laadukasta ja kattavaa.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152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76D5D0-93D8-F0F5-7753-B4443A28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36051"/>
            <a:ext cx="10753200" cy="1188000"/>
          </a:xfrm>
        </p:spPr>
        <p:txBody>
          <a:bodyPr/>
          <a:lstStyle/>
          <a:p>
            <a:r>
              <a:rPr lang="fi-FI" sz="5000" dirty="0">
                <a:solidFill>
                  <a:srgbClr val="519B2F"/>
                </a:solidFill>
              </a:rPr>
              <a:t>Toimintaan perustuva osio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1E5D21-9DB1-CF1A-30DC-3543C2A00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28478" y="1741949"/>
            <a:ext cx="6704996" cy="468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2800" dirty="0"/>
              <a:t>Mitataan nykytilannetta.</a:t>
            </a:r>
          </a:p>
          <a:p>
            <a:pPr>
              <a:lnSpc>
                <a:spcPct val="100000"/>
              </a:lnSpc>
            </a:pPr>
            <a:r>
              <a:rPr lang="fi-FI" sz="2800" dirty="0"/>
              <a:t>Prosessi-indikaattoreiden määrän tulee olla kohtalaisen suuri, jotta toimintaa voidaan arvioida laajasti.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sz="2800" dirty="0"/>
              <a:t>Suurehko indikaattorien määrä ehkäisee osaoptimoinnin mahdollisuutta.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fi-FI" dirty="0"/>
              <a:t>Jos indikaattoreita olisi vain muutama, toiminta voisi keskittyä vain muutamaan asiaan.</a:t>
            </a:r>
          </a:p>
        </p:txBody>
      </p:sp>
      <p:sp>
        <p:nvSpPr>
          <p:cNvPr id="4" name="Suunnikas 3">
            <a:extLst>
              <a:ext uri="{FF2B5EF4-FFF2-40B4-BE49-F238E27FC236}">
                <a16:creationId xmlns:a16="http://schemas.microsoft.com/office/drawing/2014/main" id="{D7EA5A38-23F8-B892-0099-E882002EB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415472" y="2238694"/>
            <a:ext cx="5265849" cy="177938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500" b="1" dirty="0">
                <a:solidFill>
                  <a:schemeClr val="bg1"/>
                </a:solidFill>
              </a:rPr>
              <a:t>Prosessi: mitataan nykytilannetta</a:t>
            </a:r>
          </a:p>
        </p:txBody>
      </p:sp>
    </p:spTree>
    <p:extLst>
      <p:ext uri="{BB962C8B-B14F-4D97-AF65-F5344CB8AC3E}">
        <p14:creationId xmlns:p14="http://schemas.microsoft.com/office/powerpoint/2010/main" val="2343411662"/>
      </p:ext>
    </p:extLst>
  </p:cSld>
  <p:clrMapOvr>
    <a:masterClrMapping/>
  </p:clrMapOvr>
</p:sld>
</file>

<file path=ppt/theme/theme1.xml><?xml version="1.0" encoding="utf-8"?>
<a:theme xmlns:a="http://schemas.openxmlformats.org/drawingml/2006/main" name="THL 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L_ppt-pohja_FI.potx" id="{0C235DFA-C5A3-4771-8FBF-F66F2521313D}" vid="{EAD67558-7969-4F07-BC46-FEB128E2B9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THL_ppt-pohja_FI</Template>
  <TotalTime>1040</TotalTime>
  <Words>969</Words>
  <Application>Microsoft Office PowerPoint</Application>
  <PresentationFormat>Laajakuva</PresentationFormat>
  <Paragraphs>174</Paragraphs>
  <Slides>21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Arial</vt:lpstr>
      <vt:lpstr>Courier New</vt:lpstr>
      <vt:lpstr>source sans pro</vt:lpstr>
      <vt:lpstr>source sans pro</vt:lpstr>
      <vt:lpstr>Wingdings</vt:lpstr>
      <vt:lpstr>THL 2019</vt:lpstr>
      <vt:lpstr>Hyte-kerroin</vt:lpstr>
      <vt:lpstr>Tausta</vt:lpstr>
      <vt:lpstr>Hyte–kerroin kuntien valtionosuuksissa</vt:lpstr>
      <vt:lpstr>Hyte–kerroin hyvinvointialueiden rahoituksessa</vt:lpstr>
      <vt:lpstr>Hyvinvoinnin ja terveyden edistämisen rahalliset kannusteet kunnissa ja hyvinvointialueilla</vt:lpstr>
      <vt:lpstr>Kuntien HYTE-kerroin</vt:lpstr>
      <vt:lpstr>HYTE-kerroin muodostuu kahdenlaisista indikaattoreista</vt:lpstr>
      <vt:lpstr>HYTE-kertoimen vaatimusmäärittely</vt:lpstr>
      <vt:lpstr>Toimintaan perustuva osio</vt:lpstr>
      <vt:lpstr>Prosessi-indikaattorit 1/2</vt:lpstr>
      <vt:lpstr>Prosessi-indikaattorit 2/2</vt:lpstr>
      <vt:lpstr>Tulosindikaattorit – tuloksellisuuteen väestötasolla perustuva osa</vt:lpstr>
      <vt:lpstr>Tulosindikaattorit – muutos</vt:lpstr>
      <vt:lpstr>Paljonko sinun kuntasi sai euroja HYTE-kertoimen perusteella?</vt:lpstr>
      <vt:lpstr>Miten kunnan rahoitus lasketaan?</vt:lpstr>
      <vt:lpstr>Hyvinvointialueiden HYTE-kerroin</vt:lpstr>
      <vt:lpstr>Hyvinvointialueiden HYTE-kerroin muodostuu kahdenlaisista indikaattoreista</vt:lpstr>
      <vt:lpstr>Prosessi-indikaattorit</vt:lpstr>
      <vt:lpstr>Tulosindikaattorit – muutos hyvinvoinnissa ja terveydentilassa </vt:lpstr>
      <vt:lpstr>Miten hyvinvointialueen rahoitus lasketaan?</vt:lpstr>
      <vt:lpstr>Kiitos!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HYTE-kerroin</dc:title>
  <dc:creator>Timo Ståhl</dc:creator>
  <cp:lastModifiedBy>Päivi Pelkonen</cp:lastModifiedBy>
  <cp:revision>71</cp:revision>
  <dcterms:created xsi:type="dcterms:W3CDTF">2022-09-21T11:31:53Z</dcterms:created>
  <dcterms:modified xsi:type="dcterms:W3CDTF">2023-03-31T07:58:27Z</dcterms:modified>
</cp:coreProperties>
</file>