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884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72299" y="5846178"/>
            <a:ext cx="41275" cy="147320"/>
          </a:xfrm>
          <a:custGeom>
            <a:avLst/>
            <a:gdLst/>
            <a:ahLst/>
            <a:cxnLst/>
            <a:rect l="l" t="t" r="r" b="b"/>
            <a:pathLst>
              <a:path w="41275" h="147320">
                <a:moveTo>
                  <a:pt x="15925" y="0"/>
                </a:moveTo>
                <a:lnTo>
                  <a:pt x="0" y="0"/>
                </a:lnTo>
                <a:lnTo>
                  <a:pt x="0" y="129641"/>
                </a:lnTo>
                <a:lnTo>
                  <a:pt x="1955" y="136334"/>
                </a:lnTo>
                <a:lnTo>
                  <a:pt x="9791" y="145097"/>
                </a:lnTo>
                <a:lnTo>
                  <a:pt x="15811" y="147269"/>
                </a:lnTo>
                <a:lnTo>
                  <a:pt x="26530" y="147269"/>
                </a:lnTo>
                <a:lnTo>
                  <a:pt x="34175" y="146126"/>
                </a:lnTo>
                <a:lnTo>
                  <a:pt x="36487" y="145427"/>
                </a:lnTo>
                <a:lnTo>
                  <a:pt x="38620" y="144487"/>
                </a:lnTo>
                <a:lnTo>
                  <a:pt x="41198" y="130568"/>
                </a:lnTo>
                <a:lnTo>
                  <a:pt x="35953" y="132359"/>
                </a:lnTo>
                <a:lnTo>
                  <a:pt x="32486" y="133146"/>
                </a:lnTo>
                <a:lnTo>
                  <a:pt x="23545" y="133350"/>
                </a:lnTo>
                <a:lnTo>
                  <a:pt x="20573" y="132384"/>
                </a:lnTo>
                <a:lnTo>
                  <a:pt x="16852" y="128536"/>
                </a:lnTo>
                <a:lnTo>
                  <a:pt x="15925" y="125044"/>
                </a:lnTo>
                <a:lnTo>
                  <a:pt x="15925" y="0"/>
                </a:lnTo>
                <a:close/>
              </a:path>
            </a:pathLst>
          </a:custGeom>
          <a:solidFill>
            <a:srgbClr val="005A1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3099" y="5846178"/>
            <a:ext cx="176822" cy="147256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240804" y="5846190"/>
            <a:ext cx="772795" cy="735330"/>
          </a:xfrm>
          <a:custGeom>
            <a:avLst/>
            <a:gdLst/>
            <a:ahLst/>
            <a:cxnLst/>
            <a:rect l="l" t="t" r="r" b="b"/>
            <a:pathLst>
              <a:path w="772794" h="735329">
                <a:moveTo>
                  <a:pt x="346468" y="393166"/>
                </a:moveTo>
                <a:lnTo>
                  <a:pt x="323684" y="352590"/>
                </a:lnTo>
                <a:lnTo>
                  <a:pt x="293865" y="317271"/>
                </a:lnTo>
                <a:lnTo>
                  <a:pt x="257924" y="288150"/>
                </a:lnTo>
                <a:lnTo>
                  <a:pt x="216827" y="266179"/>
                </a:lnTo>
                <a:lnTo>
                  <a:pt x="171513" y="252310"/>
                </a:lnTo>
                <a:lnTo>
                  <a:pt x="122936" y="247472"/>
                </a:lnTo>
                <a:lnTo>
                  <a:pt x="89890" y="249694"/>
                </a:lnTo>
                <a:lnTo>
                  <a:pt x="58191" y="256159"/>
                </a:lnTo>
                <a:lnTo>
                  <a:pt x="28130" y="266573"/>
                </a:lnTo>
                <a:lnTo>
                  <a:pt x="0" y="280631"/>
                </a:lnTo>
                <a:lnTo>
                  <a:pt x="22783" y="321221"/>
                </a:lnTo>
                <a:lnTo>
                  <a:pt x="52616" y="356539"/>
                </a:lnTo>
                <a:lnTo>
                  <a:pt x="88544" y="385660"/>
                </a:lnTo>
                <a:lnTo>
                  <a:pt x="129641" y="407631"/>
                </a:lnTo>
                <a:lnTo>
                  <a:pt x="174955" y="421500"/>
                </a:lnTo>
                <a:lnTo>
                  <a:pt x="223545" y="426326"/>
                </a:lnTo>
                <a:lnTo>
                  <a:pt x="256578" y="424116"/>
                </a:lnTo>
                <a:lnTo>
                  <a:pt x="288264" y="417664"/>
                </a:lnTo>
                <a:lnTo>
                  <a:pt x="318325" y="407250"/>
                </a:lnTo>
                <a:lnTo>
                  <a:pt x="346468" y="393166"/>
                </a:lnTo>
                <a:close/>
              </a:path>
              <a:path w="772794" h="735329">
                <a:moveTo>
                  <a:pt x="367195" y="491744"/>
                </a:moveTo>
                <a:lnTo>
                  <a:pt x="366839" y="478536"/>
                </a:lnTo>
                <a:lnTo>
                  <a:pt x="365785" y="465518"/>
                </a:lnTo>
                <a:lnTo>
                  <a:pt x="364070" y="452691"/>
                </a:lnTo>
                <a:lnTo>
                  <a:pt x="361696" y="440093"/>
                </a:lnTo>
                <a:lnTo>
                  <a:pt x="316852" y="448894"/>
                </a:lnTo>
                <a:lnTo>
                  <a:pt x="275348" y="465480"/>
                </a:lnTo>
                <a:lnTo>
                  <a:pt x="238010" y="489051"/>
                </a:lnTo>
                <a:lnTo>
                  <a:pt x="205638" y="518782"/>
                </a:lnTo>
                <a:lnTo>
                  <a:pt x="179044" y="553859"/>
                </a:lnTo>
                <a:lnTo>
                  <a:pt x="159054" y="593483"/>
                </a:lnTo>
                <a:lnTo>
                  <a:pt x="146456" y="636854"/>
                </a:lnTo>
                <a:lnTo>
                  <a:pt x="142087" y="683120"/>
                </a:lnTo>
                <a:lnTo>
                  <a:pt x="142430" y="696328"/>
                </a:lnTo>
                <a:lnTo>
                  <a:pt x="143484" y="709345"/>
                </a:lnTo>
                <a:lnTo>
                  <a:pt x="145199" y="722172"/>
                </a:lnTo>
                <a:lnTo>
                  <a:pt x="147586" y="734771"/>
                </a:lnTo>
                <a:lnTo>
                  <a:pt x="192417" y="725970"/>
                </a:lnTo>
                <a:lnTo>
                  <a:pt x="233921" y="709383"/>
                </a:lnTo>
                <a:lnTo>
                  <a:pt x="271259" y="685825"/>
                </a:lnTo>
                <a:lnTo>
                  <a:pt x="303631" y="656094"/>
                </a:lnTo>
                <a:lnTo>
                  <a:pt x="330212" y="621004"/>
                </a:lnTo>
                <a:lnTo>
                  <a:pt x="350215" y="581380"/>
                </a:lnTo>
                <a:lnTo>
                  <a:pt x="362813" y="538022"/>
                </a:lnTo>
                <a:lnTo>
                  <a:pt x="367195" y="491744"/>
                </a:lnTo>
                <a:close/>
              </a:path>
              <a:path w="772794" h="735329">
                <a:moveTo>
                  <a:pt x="467804" y="182079"/>
                </a:moveTo>
                <a:lnTo>
                  <a:pt x="462102" y="129387"/>
                </a:lnTo>
                <a:lnTo>
                  <a:pt x="445808" y="80670"/>
                </a:lnTo>
                <a:lnTo>
                  <a:pt x="420154" y="37134"/>
                </a:lnTo>
                <a:lnTo>
                  <a:pt x="386346" y="0"/>
                </a:lnTo>
                <a:lnTo>
                  <a:pt x="352526" y="37134"/>
                </a:lnTo>
                <a:lnTo>
                  <a:pt x="326872" y="80670"/>
                </a:lnTo>
                <a:lnTo>
                  <a:pt x="310578" y="129387"/>
                </a:lnTo>
                <a:lnTo>
                  <a:pt x="304888" y="182079"/>
                </a:lnTo>
                <a:lnTo>
                  <a:pt x="310578" y="234759"/>
                </a:lnTo>
                <a:lnTo>
                  <a:pt x="326872" y="283476"/>
                </a:lnTo>
                <a:lnTo>
                  <a:pt x="352526" y="327012"/>
                </a:lnTo>
                <a:lnTo>
                  <a:pt x="386346" y="364172"/>
                </a:lnTo>
                <a:lnTo>
                  <a:pt x="420154" y="327012"/>
                </a:lnTo>
                <a:lnTo>
                  <a:pt x="445808" y="283476"/>
                </a:lnTo>
                <a:lnTo>
                  <a:pt x="462102" y="234759"/>
                </a:lnTo>
                <a:lnTo>
                  <a:pt x="467804" y="182079"/>
                </a:lnTo>
                <a:close/>
              </a:path>
              <a:path w="772794" h="735329">
                <a:moveTo>
                  <a:pt x="630593" y="683145"/>
                </a:moveTo>
                <a:lnTo>
                  <a:pt x="626224" y="636854"/>
                </a:lnTo>
                <a:lnTo>
                  <a:pt x="613625" y="593496"/>
                </a:lnTo>
                <a:lnTo>
                  <a:pt x="593636" y="553872"/>
                </a:lnTo>
                <a:lnTo>
                  <a:pt x="567042" y="518782"/>
                </a:lnTo>
                <a:lnTo>
                  <a:pt x="534670" y="489051"/>
                </a:lnTo>
                <a:lnTo>
                  <a:pt x="497332" y="465480"/>
                </a:lnTo>
                <a:lnTo>
                  <a:pt x="455828" y="448894"/>
                </a:lnTo>
                <a:lnTo>
                  <a:pt x="410972" y="440105"/>
                </a:lnTo>
                <a:lnTo>
                  <a:pt x="408597" y="452704"/>
                </a:lnTo>
                <a:lnTo>
                  <a:pt x="406882" y="465531"/>
                </a:lnTo>
                <a:lnTo>
                  <a:pt x="405828" y="478548"/>
                </a:lnTo>
                <a:lnTo>
                  <a:pt x="405472" y="491756"/>
                </a:lnTo>
                <a:lnTo>
                  <a:pt x="409854" y="538035"/>
                </a:lnTo>
                <a:lnTo>
                  <a:pt x="422452" y="581393"/>
                </a:lnTo>
                <a:lnTo>
                  <a:pt x="442455" y="621017"/>
                </a:lnTo>
                <a:lnTo>
                  <a:pt x="469049" y="656107"/>
                </a:lnTo>
                <a:lnTo>
                  <a:pt x="501421" y="685838"/>
                </a:lnTo>
                <a:lnTo>
                  <a:pt x="538759" y="709409"/>
                </a:lnTo>
                <a:lnTo>
                  <a:pt x="580263" y="725995"/>
                </a:lnTo>
                <a:lnTo>
                  <a:pt x="625094" y="734796"/>
                </a:lnTo>
                <a:lnTo>
                  <a:pt x="627468" y="722185"/>
                </a:lnTo>
                <a:lnTo>
                  <a:pt x="629196" y="709371"/>
                </a:lnTo>
                <a:lnTo>
                  <a:pt x="630237" y="696353"/>
                </a:lnTo>
                <a:lnTo>
                  <a:pt x="630593" y="683145"/>
                </a:lnTo>
                <a:close/>
              </a:path>
              <a:path w="772794" h="735329">
                <a:moveTo>
                  <a:pt x="772693" y="280644"/>
                </a:moveTo>
                <a:lnTo>
                  <a:pt x="744537" y="266573"/>
                </a:lnTo>
                <a:lnTo>
                  <a:pt x="714489" y="256159"/>
                </a:lnTo>
                <a:lnTo>
                  <a:pt x="682790" y="249694"/>
                </a:lnTo>
                <a:lnTo>
                  <a:pt x="649770" y="247484"/>
                </a:lnTo>
                <a:lnTo>
                  <a:pt x="601167" y="252310"/>
                </a:lnTo>
                <a:lnTo>
                  <a:pt x="555853" y="266179"/>
                </a:lnTo>
                <a:lnTo>
                  <a:pt x="514756" y="288150"/>
                </a:lnTo>
                <a:lnTo>
                  <a:pt x="478828" y="317271"/>
                </a:lnTo>
                <a:lnTo>
                  <a:pt x="448995" y="352590"/>
                </a:lnTo>
                <a:lnTo>
                  <a:pt x="426224" y="393179"/>
                </a:lnTo>
                <a:lnTo>
                  <a:pt x="454355" y="407238"/>
                </a:lnTo>
                <a:lnTo>
                  <a:pt x="484403" y="417652"/>
                </a:lnTo>
                <a:lnTo>
                  <a:pt x="516089" y="424116"/>
                </a:lnTo>
                <a:lnTo>
                  <a:pt x="549135" y="426339"/>
                </a:lnTo>
                <a:lnTo>
                  <a:pt x="597725" y="421500"/>
                </a:lnTo>
                <a:lnTo>
                  <a:pt x="643039" y="407631"/>
                </a:lnTo>
                <a:lnTo>
                  <a:pt x="684136" y="385660"/>
                </a:lnTo>
                <a:lnTo>
                  <a:pt x="720064" y="356539"/>
                </a:lnTo>
                <a:lnTo>
                  <a:pt x="749896" y="321221"/>
                </a:lnTo>
                <a:lnTo>
                  <a:pt x="772693" y="280644"/>
                </a:lnTo>
                <a:close/>
              </a:path>
            </a:pathLst>
          </a:custGeom>
          <a:solidFill>
            <a:srgbClr val="005A1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0"/>
            <a:ext cx="12192000" cy="1371600"/>
          </a:xfrm>
          <a:custGeom>
            <a:avLst/>
            <a:gdLst/>
            <a:ahLst/>
            <a:cxnLst/>
            <a:rect l="l" t="t" r="r" b="b"/>
            <a:pathLst>
              <a:path w="12192000" h="1371600">
                <a:moveTo>
                  <a:pt x="12192000" y="0"/>
                </a:moveTo>
                <a:lnTo>
                  <a:pt x="0" y="0"/>
                </a:lnTo>
                <a:lnTo>
                  <a:pt x="0" y="1371600"/>
                </a:lnTo>
                <a:lnTo>
                  <a:pt x="12192000" y="13716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5A1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64642" y="360045"/>
            <a:ext cx="11548110" cy="665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00" b="0" i="0">
                <a:solidFill>
                  <a:srgbClr val="00581E"/>
                </a:solidFill>
                <a:latin typeface="Work Sans Medium"/>
                <a:cs typeface="Work Sans Medium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1E1E1E"/>
                </a:solidFill>
                <a:latin typeface="Work Sans Light"/>
                <a:cs typeface="Work Sans Ligh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000" b="0" i="0">
                <a:solidFill>
                  <a:srgbClr val="00581E"/>
                </a:solidFill>
                <a:latin typeface="Work Sans Medium"/>
                <a:cs typeface="Work Sans Medium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1E1E1E"/>
                </a:solidFill>
                <a:latin typeface="Work Sans Light"/>
                <a:cs typeface="Work Sans Ligh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72299" y="5846178"/>
            <a:ext cx="41275" cy="147320"/>
          </a:xfrm>
          <a:custGeom>
            <a:avLst/>
            <a:gdLst/>
            <a:ahLst/>
            <a:cxnLst/>
            <a:rect l="l" t="t" r="r" b="b"/>
            <a:pathLst>
              <a:path w="41275" h="147320">
                <a:moveTo>
                  <a:pt x="15925" y="0"/>
                </a:moveTo>
                <a:lnTo>
                  <a:pt x="0" y="0"/>
                </a:lnTo>
                <a:lnTo>
                  <a:pt x="0" y="129641"/>
                </a:lnTo>
                <a:lnTo>
                  <a:pt x="1955" y="136334"/>
                </a:lnTo>
                <a:lnTo>
                  <a:pt x="9791" y="145097"/>
                </a:lnTo>
                <a:lnTo>
                  <a:pt x="15811" y="147269"/>
                </a:lnTo>
                <a:lnTo>
                  <a:pt x="26530" y="147269"/>
                </a:lnTo>
                <a:lnTo>
                  <a:pt x="34175" y="146126"/>
                </a:lnTo>
                <a:lnTo>
                  <a:pt x="36487" y="145427"/>
                </a:lnTo>
                <a:lnTo>
                  <a:pt x="38620" y="144487"/>
                </a:lnTo>
                <a:lnTo>
                  <a:pt x="41198" y="130568"/>
                </a:lnTo>
                <a:lnTo>
                  <a:pt x="35953" y="132359"/>
                </a:lnTo>
                <a:lnTo>
                  <a:pt x="32486" y="133146"/>
                </a:lnTo>
                <a:lnTo>
                  <a:pt x="23545" y="133349"/>
                </a:lnTo>
                <a:lnTo>
                  <a:pt x="20574" y="132384"/>
                </a:lnTo>
                <a:lnTo>
                  <a:pt x="16852" y="128536"/>
                </a:lnTo>
                <a:lnTo>
                  <a:pt x="15925" y="125044"/>
                </a:lnTo>
                <a:lnTo>
                  <a:pt x="15925" y="0"/>
                </a:lnTo>
                <a:close/>
              </a:path>
            </a:pathLst>
          </a:custGeom>
          <a:solidFill>
            <a:srgbClr val="005A1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3099" y="5846178"/>
            <a:ext cx="176822" cy="147256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240804" y="5846190"/>
            <a:ext cx="772795" cy="735330"/>
          </a:xfrm>
          <a:custGeom>
            <a:avLst/>
            <a:gdLst/>
            <a:ahLst/>
            <a:cxnLst/>
            <a:rect l="l" t="t" r="r" b="b"/>
            <a:pathLst>
              <a:path w="772794" h="735329">
                <a:moveTo>
                  <a:pt x="346468" y="393166"/>
                </a:moveTo>
                <a:lnTo>
                  <a:pt x="323684" y="352590"/>
                </a:lnTo>
                <a:lnTo>
                  <a:pt x="293865" y="317271"/>
                </a:lnTo>
                <a:lnTo>
                  <a:pt x="257924" y="288150"/>
                </a:lnTo>
                <a:lnTo>
                  <a:pt x="216827" y="266179"/>
                </a:lnTo>
                <a:lnTo>
                  <a:pt x="171513" y="252310"/>
                </a:lnTo>
                <a:lnTo>
                  <a:pt x="122936" y="247484"/>
                </a:lnTo>
                <a:lnTo>
                  <a:pt x="89890" y="249694"/>
                </a:lnTo>
                <a:lnTo>
                  <a:pt x="58191" y="256159"/>
                </a:lnTo>
                <a:lnTo>
                  <a:pt x="28130" y="266573"/>
                </a:lnTo>
                <a:lnTo>
                  <a:pt x="0" y="280631"/>
                </a:lnTo>
                <a:lnTo>
                  <a:pt x="22783" y="321221"/>
                </a:lnTo>
                <a:lnTo>
                  <a:pt x="52616" y="356539"/>
                </a:lnTo>
                <a:lnTo>
                  <a:pt x="88544" y="385660"/>
                </a:lnTo>
                <a:lnTo>
                  <a:pt x="129641" y="407631"/>
                </a:lnTo>
                <a:lnTo>
                  <a:pt x="174955" y="421500"/>
                </a:lnTo>
                <a:lnTo>
                  <a:pt x="223532" y="426326"/>
                </a:lnTo>
                <a:lnTo>
                  <a:pt x="256578" y="424116"/>
                </a:lnTo>
                <a:lnTo>
                  <a:pt x="288264" y="417664"/>
                </a:lnTo>
                <a:lnTo>
                  <a:pt x="318325" y="407250"/>
                </a:lnTo>
                <a:lnTo>
                  <a:pt x="346468" y="393166"/>
                </a:lnTo>
                <a:close/>
              </a:path>
              <a:path w="772794" h="735329">
                <a:moveTo>
                  <a:pt x="367195" y="491731"/>
                </a:moveTo>
                <a:lnTo>
                  <a:pt x="366839" y="478536"/>
                </a:lnTo>
                <a:lnTo>
                  <a:pt x="365785" y="465518"/>
                </a:lnTo>
                <a:lnTo>
                  <a:pt x="364070" y="452691"/>
                </a:lnTo>
                <a:lnTo>
                  <a:pt x="361708" y="440080"/>
                </a:lnTo>
                <a:lnTo>
                  <a:pt x="316852" y="448894"/>
                </a:lnTo>
                <a:lnTo>
                  <a:pt x="275348" y="465480"/>
                </a:lnTo>
                <a:lnTo>
                  <a:pt x="238010" y="489051"/>
                </a:lnTo>
                <a:lnTo>
                  <a:pt x="205638" y="518782"/>
                </a:lnTo>
                <a:lnTo>
                  <a:pt x="179044" y="553859"/>
                </a:lnTo>
                <a:lnTo>
                  <a:pt x="159054" y="593483"/>
                </a:lnTo>
                <a:lnTo>
                  <a:pt x="146456" y="636854"/>
                </a:lnTo>
                <a:lnTo>
                  <a:pt x="142087" y="683120"/>
                </a:lnTo>
                <a:lnTo>
                  <a:pt x="142430" y="696328"/>
                </a:lnTo>
                <a:lnTo>
                  <a:pt x="143484" y="709345"/>
                </a:lnTo>
                <a:lnTo>
                  <a:pt x="145199" y="722172"/>
                </a:lnTo>
                <a:lnTo>
                  <a:pt x="147586" y="734783"/>
                </a:lnTo>
                <a:lnTo>
                  <a:pt x="192417" y="725970"/>
                </a:lnTo>
                <a:lnTo>
                  <a:pt x="233921" y="709383"/>
                </a:lnTo>
                <a:lnTo>
                  <a:pt x="271259" y="685825"/>
                </a:lnTo>
                <a:lnTo>
                  <a:pt x="303631" y="656094"/>
                </a:lnTo>
                <a:lnTo>
                  <a:pt x="330212" y="621004"/>
                </a:lnTo>
                <a:lnTo>
                  <a:pt x="350215" y="581380"/>
                </a:lnTo>
                <a:lnTo>
                  <a:pt x="362813" y="538022"/>
                </a:lnTo>
                <a:lnTo>
                  <a:pt x="367195" y="491731"/>
                </a:lnTo>
                <a:close/>
              </a:path>
              <a:path w="772794" h="735329">
                <a:moveTo>
                  <a:pt x="467804" y="182079"/>
                </a:moveTo>
                <a:lnTo>
                  <a:pt x="462102" y="129387"/>
                </a:lnTo>
                <a:lnTo>
                  <a:pt x="445808" y="80670"/>
                </a:lnTo>
                <a:lnTo>
                  <a:pt x="420154" y="37134"/>
                </a:lnTo>
                <a:lnTo>
                  <a:pt x="386346" y="0"/>
                </a:lnTo>
                <a:lnTo>
                  <a:pt x="352526" y="37134"/>
                </a:lnTo>
                <a:lnTo>
                  <a:pt x="326859" y="80670"/>
                </a:lnTo>
                <a:lnTo>
                  <a:pt x="310578" y="129387"/>
                </a:lnTo>
                <a:lnTo>
                  <a:pt x="304876" y="182079"/>
                </a:lnTo>
                <a:lnTo>
                  <a:pt x="310578" y="234759"/>
                </a:lnTo>
                <a:lnTo>
                  <a:pt x="326859" y="283476"/>
                </a:lnTo>
                <a:lnTo>
                  <a:pt x="352526" y="327012"/>
                </a:lnTo>
                <a:lnTo>
                  <a:pt x="386346" y="364172"/>
                </a:lnTo>
                <a:lnTo>
                  <a:pt x="420154" y="327012"/>
                </a:lnTo>
                <a:lnTo>
                  <a:pt x="445808" y="283476"/>
                </a:lnTo>
                <a:lnTo>
                  <a:pt x="462102" y="234759"/>
                </a:lnTo>
                <a:lnTo>
                  <a:pt x="467804" y="182079"/>
                </a:lnTo>
                <a:close/>
              </a:path>
              <a:path w="772794" h="735329">
                <a:moveTo>
                  <a:pt x="630593" y="683145"/>
                </a:moveTo>
                <a:lnTo>
                  <a:pt x="626224" y="636854"/>
                </a:lnTo>
                <a:lnTo>
                  <a:pt x="613625" y="593496"/>
                </a:lnTo>
                <a:lnTo>
                  <a:pt x="593636" y="553872"/>
                </a:lnTo>
                <a:lnTo>
                  <a:pt x="567042" y="518782"/>
                </a:lnTo>
                <a:lnTo>
                  <a:pt x="534670" y="489051"/>
                </a:lnTo>
                <a:lnTo>
                  <a:pt x="497332" y="465480"/>
                </a:lnTo>
                <a:lnTo>
                  <a:pt x="455828" y="448894"/>
                </a:lnTo>
                <a:lnTo>
                  <a:pt x="410972" y="440105"/>
                </a:lnTo>
                <a:lnTo>
                  <a:pt x="408597" y="452704"/>
                </a:lnTo>
                <a:lnTo>
                  <a:pt x="406882" y="465531"/>
                </a:lnTo>
                <a:lnTo>
                  <a:pt x="405828" y="478548"/>
                </a:lnTo>
                <a:lnTo>
                  <a:pt x="405485" y="491744"/>
                </a:lnTo>
                <a:lnTo>
                  <a:pt x="409854" y="538035"/>
                </a:lnTo>
                <a:lnTo>
                  <a:pt x="422452" y="581393"/>
                </a:lnTo>
                <a:lnTo>
                  <a:pt x="442455" y="621017"/>
                </a:lnTo>
                <a:lnTo>
                  <a:pt x="469049" y="656107"/>
                </a:lnTo>
                <a:lnTo>
                  <a:pt x="501421" y="685838"/>
                </a:lnTo>
                <a:lnTo>
                  <a:pt x="538759" y="709409"/>
                </a:lnTo>
                <a:lnTo>
                  <a:pt x="580263" y="725995"/>
                </a:lnTo>
                <a:lnTo>
                  <a:pt x="625094" y="734796"/>
                </a:lnTo>
                <a:lnTo>
                  <a:pt x="627468" y="722185"/>
                </a:lnTo>
                <a:lnTo>
                  <a:pt x="629196" y="709371"/>
                </a:lnTo>
                <a:lnTo>
                  <a:pt x="630237" y="696353"/>
                </a:lnTo>
                <a:lnTo>
                  <a:pt x="630593" y="683145"/>
                </a:lnTo>
                <a:close/>
              </a:path>
              <a:path w="772794" h="735329">
                <a:moveTo>
                  <a:pt x="772693" y="280631"/>
                </a:moveTo>
                <a:lnTo>
                  <a:pt x="744537" y="266573"/>
                </a:lnTo>
                <a:lnTo>
                  <a:pt x="714489" y="256159"/>
                </a:lnTo>
                <a:lnTo>
                  <a:pt x="682790" y="249694"/>
                </a:lnTo>
                <a:lnTo>
                  <a:pt x="649770" y="247484"/>
                </a:lnTo>
                <a:lnTo>
                  <a:pt x="601167" y="252310"/>
                </a:lnTo>
                <a:lnTo>
                  <a:pt x="555853" y="266179"/>
                </a:lnTo>
                <a:lnTo>
                  <a:pt x="514756" y="288150"/>
                </a:lnTo>
                <a:lnTo>
                  <a:pt x="478828" y="317271"/>
                </a:lnTo>
                <a:lnTo>
                  <a:pt x="448995" y="352590"/>
                </a:lnTo>
                <a:lnTo>
                  <a:pt x="426212" y="393166"/>
                </a:lnTo>
                <a:lnTo>
                  <a:pt x="454355" y="407238"/>
                </a:lnTo>
                <a:lnTo>
                  <a:pt x="484403" y="417652"/>
                </a:lnTo>
                <a:lnTo>
                  <a:pt x="516089" y="424116"/>
                </a:lnTo>
                <a:lnTo>
                  <a:pt x="549135" y="426326"/>
                </a:lnTo>
                <a:lnTo>
                  <a:pt x="597725" y="421500"/>
                </a:lnTo>
                <a:lnTo>
                  <a:pt x="643039" y="407631"/>
                </a:lnTo>
                <a:lnTo>
                  <a:pt x="684136" y="385660"/>
                </a:lnTo>
                <a:lnTo>
                  <a:pt x="720064" y="356539"/>
                </a:lnTo>
                <a:lnTo>
                  <a:pt x="749896" y="321221"/>
                </a:lnTo>
                <a:lnTo>
                  <a:pt x="772693" y="280631"/>
                </a:lnTo>
                <a:close/>
              </a:path>
            </a:pathLst>
          </a:custGeom>
          <a:solidFill>
            <a:srgbClr val="005A1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096000" y="0"/>
            <a:ext cx="6096000" cy="6857998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6096000" y="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6096000" h="3429000">
                <a:moveTo>
                  <a:pt x="6096000" y="0"/>
                </a:moveTo>
                <a:lnTo>
                  <a:pt x="0" y="0"/>
                </a:lnTo>
                <a:lnTo>
                  <a:pt x="0" y="3429000"/>
                </a:lnTo>
                <a:lnTo>
                  <a:pt x="6096000" y="3429000"/>
                </a:lnTo>
                <a:lnTo>
                  <a:pt x="6096000" y="0"/>
                </a:lnTo>
                <a:close/>
              </a:path>
            </a:pathLst>
          </a:custGeom>
          <a:solidFill>
            <a:srgbClr val="DCFF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000" b="0" i="0">
                <a:solidFill>
                  <a:srgbClr val="00581E"/>
                </a:solidFill>
                <a:latin typeface="Work Sans Medium"/>
                <a:cs typeface="Work Sans Medium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000" b="0" i="0">
                <a:solidFill>
                  <a:srgbClr val="00581E"/>
                </a:solidFill>
                <a:latin typeface="Work Sans Medium"/>
                <a:cs typeface="Work Sans Medium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72299" y="5846178"/>
            <a:ext cx="41275" cy="147320"/>
          </a:xfrm>
          <a:custGeom>
            <a:avLst/>
            <a:gdLst/>
            <a:ahLst/>
            <a:cxnLst/>
            <a:rect l="l" t="t" r="r" b="b"/>
            <a:pathLst>
              <a:path w="41275" h="147320">
                <a:moveTo>
                  <a:pt x="15925" y="0"/>
                </a:moveTo>
                <a:lnTo>
                  <a:pt x="0" y="0"/>
                </a:lnTo>
                <a:lnTo>
                  <a:pt x="0" y="129641"/>
                </a:lnTo>
                <a:lnTo>
                  <a:pt x="1955" y="136334"/>
                </a:lnTo>
                <a:lnTo>
                  <a:pt x="9791" y="145097"/>
                </a:lnTo>
                <a:lnTo>
                  <a:pt x="15811" y="147269"/>
                </a:lnTo>
                <a:lnTo>
                  <a:pt x="26530" y="147269"/>
                </a:lnTo>
                <a:lnTo>
                  <a:pt x="34175" y="146126"/>
                </a:lnTo>
                <a:lnTo>
                  <a:pt x="36487" y="145427"/>
                </a:lnTo>
                <a:lnTo>
                  <a:pt x="38620" y="144487"/>
                </a:lnTo>
                <a:lnTo>
                  <a:pt x="41198" y="130568"/>
                </a:lnTo>
                <a:lnTo>
                  <a:pt x="35953" y="132359"/>
                </a:lnTo>
                <a:lnTo>
                  <a:pt x="32486" y="133146"/>
                </a:lnTo>
                <a:lnTo>
                  <a:pt x="23545" y="133349"/>
                </a:lnTo>
                <a:lnTo>
                  <a:pt x="20574" y="132384"/>
                </a:lnTo>
                <a:lnTo>
                  <a:pt x="16852" y="128536"/>
                </a:lnTo>
                <a:lnTo>
                  <a:pt x="15925" y="125044"/>
                </a:lnTo>
                <a:lnTo>
                  <a:pt x="15925" y="0"/>
                </a:lnTo>
                <a:close/>
              </a:path>
            </a:pathLst>
          </a:custGeom>
          <a:solidFill>
            <a:srgbClr val="005A1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73099" y="5846178"/>
            <a:ext cx="176822" cy="147256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240804" y="5846190"/>
            <a:ext cx="772795" cy="735330"/>
          </a:xfrm>
          <a:custGeom>
            <a:avLst/>
            <a:gdLst/>
            <a:ahLst/>
            <a:cxnLst/>
            <a:rect l="l" t="t" r="r" b="b"/>
            <a:pathLst>
              <a:path w="772794" h="735329">
                <a:moveTo>
                  <a:pt x="346468" y="393166"/>
                </a:moveTo>
                <a:lnTo>
                  <a:pt x="323684" y="352590"/>
                </a:lnTo>
                <a:lnTo>
                  <a:pt x="293865" y="317271"/>
                </a:lnTo>
                <a:lnTo>
                  <a:pt x="257924" y="288150"/>
                </a:lnTo>
                <a:lnTo>
                  <a:pt x="216827" y="266179"/>
                </a:lnTo>
                <a:lnTo>
                  <a:pt x="171513" y="252310"/>
                </a:lnTo>
                <a:lnTo>
                  <a:pt x="122936" y="247484"/>
                </a:lnTo>
                <a:lnTo>
                  <a:pt x="89890" y="249694"/>
                </a:lnTo>
                <a:lnTo>
                  <a:pt x="58191" y="256159"/>
                </a:lnTo>
                <a:lnTo>
                  <a:pt x="28130" y="266573"/>
                </a:lnTo>
                <a:lnTo>
                  <a:pt x="0" y="280631"/>
                </a:lnTo>
                <a:lnTo>
                  <a:pt x="22783" y="321221"/>
                </a:lnTo>
                <a:lnTo>
                  <a:pt x="52616" y="356539"/>
                </a:lnTo>
                <a:lnTo>
                  <a:pt x="88544" y="385660"/>
                </a:lnTo>
                <a:lnTo>
                  <a:pt x="129641" y="407631"/>
                </a:lnTo>
                <a:lnTo>
                  <a:pt x="174955" y="421500"/>
                </a:lnTo>
                <a:lnTo>
                  <a:pt x="223532" y="426326"/>
                </a:lnTo>
                <a:lnTo>
                  <a:pt x="256578" y="424116"/>
                </a:lnTo>
                <a:lnTo>
                  <a:pt x="288264" y="417664"/>
                </a:lnTo>
                <a:lnTo>
                  <a:pt x="318325" y="407250"/>
                </a:lnTo>
                <a:lnTo>
                  <a:pt x="346468" y="393166"/>
                </a:lnTo>
                <a:close/>
              </a:path>
              <a:path w="772794" h="735329">
                <a:moveTo>
                  <a:pt x="367195" y="491731"/>
                </a:moveTo>
                <a:lnTo>
                  <a:pt x="366839" y="478536"/>
                </a:lnTo>
                <a:lnTo>
                  <a:pt x="365785" y="465518"/>
                </a:lnTo>
                <a:lnTo>
                  <a:pt x="364070" y="452691"/>
                </a:lnTo>
                <a:lnTo>
                  <a:pt x="361708" y="440080"/>
                </a:lnTo>
                <a:lnTo>
                  <a:pt x="316852" y="448894"/>
                </a:lnTo>
                <a:lnTo>
                  <a:pt x="275348" y="465480"/>
                </a:lnTo>
                <a:lnTo>
                  <a:pt x="238010" y="489051"/>
                </a:lnTo>
                <a:lnTo>
                  <a:pt x="205638" y="518782"/>
                </a:lnTo>
                <a:lnTo>
                  <a:pt x="179044" y="553859"/>
                </a:lnTo>
                <a:lnTo>
                  <a:pt x="159054" y="593483"/>
                </a:lnTo>
                <a:lnTo>
                  <a:pt x="146456" y="636854"/>
                </a:lnTo>
                <a:lnTo>
                  <a:pt x="142087" y="683120"/>
                </a:lnTo>
                <a:lnTo>
                  <a:pt x="142430" y="696328"/>
                </a:lnTo>
                <a:lnTo>
                  <a:pt x="143484" y="709345"/>
                </a:lnTo>
                <a:lnTo>
                  <a:pt x="145199" y="722172"/>
                </a:lnTo>
                <a:lnTo>
                  <a:pt x="147586" y="734783"/>
                </a:lnTo>
                <a:lnTo>
                  <a:pt x="192417" y="725970"/>
                </a:lnTo>
                <a:lnTo>
                  <a:pt x="233921" y="709383"/>
                </a:lnTo>
                <a:lnTo>
                  <a:pt x="271259" y="685825"/>
                </a:lnTo>
                <a:lnTo>
                  <a:pt x="303631" y="656094"/>
                </a:lnTo>
                <a:lnTo>
                  <a:pt x="330212" y="621004"/>
                </a:lnTo>
                <a:lnTo>
                  <a:pt x="350215" y="581380"/>
                </a:lnTo>
                <a:lnTo>
                  <a:pt x="362813" y="538022"/>
                </a:lnTo>
                <a:lnTo>
                  <a:pt x="367195" y="491731"/>
                </a:lnTo>
                <a:close/>
              </a:path>
              <a:path w="772794" h="735329">
                <a:moveTo>
                  <a:pt x="467804" y="182079"/>
                </a:moveTo>
                <a:lnTo>
                  <a:pt x="462102" y="129387"/>
                </a:lnTo>
                <a:lnTo>
                  <a:pt x="445808" y="80670"/>
                </a:lnTo>
                <a:lnTo>
                  <a:pt x="420154" y="37134"/>
                </a:lnTo>
                <a:lnTo>
                  <a:pt x="386346" y="0"/>
                </a:lnTo>
                <a:lnTo>
                  <a:pt x="352526" y="37134"/>
                </a:lnTo>
                <a:lnTo>
                  <a:pt x="326859" y="80670"/>
                </a:lnTo>
                <a:lnTo>
                  <a:pt x="310578" y="129387"/>
                </a:lnTo>
                <a:lnTo>
                  <a:pt x="304876" y="182079"/>
                </a:lnTo>
                <a:lnTo>
                  <a:pt x="310578" y="234759"/>
                </a:lnTo>
                <a:lnTo>
                  <a:pt x="326859" y="283476"/>
                </a:lnTo>
                <a:lnTo>
                  <a:pt x="352526" y="327012"/>
                </a:lnTo>
                <a:lnTo>
                  <a:pt x="386346" y="364172"/>
                </a:lnTo>
                <a:lnTo>
                  <a:pt x="420154" y="327012"/>
                </a:lnTo>
                <a:lnTo>
                  <a:pt x="445808" y="283476"/>
                </a:lnTo>
                <a:lnTo>
                  <a:pt x="462102" y="234759"/>
                </a:lnTo>
                <a:lnTo>
                  <a:pt x="467804" y="182079"/>
                </a:lnTo>
                <a:close/>
              </a:path>
              <a:path w="772794" h="735329">
                <a:moveTo>
                  <a:pt x="630593" y="683145"/>
                </a:moveTo>
                <a:lnTo>
                  <a:pt x="626224" y="636854"/>
                </a:lnTo>
                <a:lnTo>
                  <a:pt x="613625" y="593496"/>
                </a:lnTo>
                <a:lnTo>
                  <a:pt x="593636" y="553872"/>
                </a:lnTo>
                <a:lnTo>
                  <a:pt x="567042" y="518782"/>
                </a:lnTo>
                <a:lnTo>
                  <a:pt x="534670" y="489051"/>
                </a:lnTo>
                <a:lnTo>
                  <a:pt x="497332" y="465480"/>
                </a:lnTo>
                <a:lnTo>
                  <a:pt x="455828" y="448894"/>
                </a:lnTo>
                <a:lnTo>
                  <a:pt x="410972" y="440105"/>
                </a:lnTo>
                <a:lnTo>
                  <a:pt x="408597" y="452704"/>
                </a:lnTo>
                <a:lnTo>
                  <a:pt x="406882" y="465531"/>
                </a:lnTo>
                <a:lnTo>
                  <a:pt x="405828" y="478548"/>
                </a:lnTo>
                <a:lnTo>
                  <a:pt x="405485" y="491744"/>
                </a:lnTo>
                <a:lnTo>
                  <a:pt x="409854" y="538035"/>
                </a:lnTo>
                <a:lnTo>
                  <a:pt x="422452" y="581393"/>
                </a:lnTo>
                <a:lnTo>
                  <a:pt x="442455" y="621017"/>
                </a:lnTo>
                <a:lnTo>
                  <a:pt x="469049" y="656107"/>
                </a:lnTo>
                <a:lnTo>
                  <a:pt x="501421" y="685838"/>
                </a:lnTo>
                <a:lnTo>
                  <a:pt x="538759" y="709409"/>
                </a:lnTo>
                <a:lnTo>
                  <a:pt x="580263" y="725995"/>
                </a:lnTo>
                <a:lnTo>
                  <a:pt x="625094" y="734796"/>
                </a:lnTo>
                <a:lnTo>
                  <a:pt x="627468" y="722185"/>
                </a:lnTo>
                <a:lnTo>
                  <a:pt x="629196" y="709371"/>
                </a:lnTo>
                <a:lnTo>
                  <a:pt x="630237" y="696353"/>
                </a:lnTo>
                <a:lnTo>
                  <a:pt x="630593" y="683145"/>
                </a:lnTo>
                <a:close/>
              </a:path>
              <a:path w="772794" h="735329">
                <a:moveTo>
                  <a:pt x="772693" y="280631"/>
                </a:moveTo>
                <a:lnTo>
                  <a:pt x="744537" y="266573"/>
                </a:lnTo>
                <a:lnTo>
                  <a:pt x="714489" y="256159"/>
                </a:lnTo>
                <a:lnTo>
                  <a:pt x="682790" y="249694"/>
                </a:lnTo>
                <a:lnTo>
                  <a:pt x="649770" y="247484"/>
                </a:lnTo>
                <a:lnTo>
                  <a:pt x="601167" y="252310"/>
                </a:lnTo>
                <a:lnTo>
                  <a:pt x="555853" y="266179"/>
                </a:lnTo>
                <a:lnTo>
                  <a:pt x="514756" y="288150"/>
                </a:lnTo>
                <a:lnTo>
                  <a:pt x="478828" y="317271"/>
                </a:lnTo>
                <a:lnTo>
                  <a:pt x="448995" y="352590"/>
                </a:lnTo>
                <a:lnTo>
                  <a:pt x="426212" y="393166"/>
                </a:lnTo>
                <a:lnTo>
                  <a:pt x="454355" y="407238"/>
                </a:lnTo>
                <a:lnTo>
                  <a:pt x="484403" y="417652"/>
                </a:lnTo>
                <a:lnTo>
                  <a:pt x="516089" y="424116"/>
                </a:lnTo>
                <a:lnTo>
                  <a:pt x="549135" y="426326"/>
                </a:lnTo>
                <a:lnTo>
                  <a:pt x="597725" y="421500"/>
                </a:lnTo>
                <a:lnTo>
                  <a:pt x="643039" y="407631"/>
                </a:lnTo>
                <a:lnTo>
                  <a:pt x="684136" y="385660"/>
                </a:lnTo>
                <a:lnTo>
                  <a:pt x="720064" y="356539"/>
                </a:lnTo>
                <a:lnTo>
                  <a:pt x="749896" y="321221"/>
                </a:lnTo>
                <a:lnTo>
                  <a:pt x="772693" y="280631"/>
                </a:lnTo>
                <a:close/>
              </a:path>
            </a:pathLst>
          </a:custGeom>
          <a:solidFill>
            <a:srgbClr val="005A1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3727" y="428371"/>
            <a:ext cx="10928350" cy="11836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00" b="0" i="0">
                <a:solidFill>
                  <a:srgbClr val="00581E"/>
                </a:solidFill>
                <a:latin typeface="Work Sans Medium"/>
                <a:cs typeface="Work Sans Medium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74649" y="2471166"/>
            <a:ext cx="5088255" cy="24650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1E1E1E"/>
                </a:solidFill>
                <a:latin typeface="Work Sans Light"/>
                <a:cs typeface="Work Sans Ligh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hyperlink" Target="https://raportointi.thl.fi/t/public/views/hva_hyte/etusivu?%3Aembed=y&amp;%3AisGuestRedirectFromVizportal=y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etunimi.sukunimi@thl.fi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finlex.fi/fi/laki/alkup/2022/20221392" TargetMode="External"/><Relationship Id="rId2" Type="http://schemas.openxmlformats.org/officeDocument/2006/relationships/hyperlink" Target="https://www.finlex.fi/fi/laki/alkup/2021/20210617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finlex.fi/fi/laki/alkup/2022/20221393" TargetMode="External"/><Relationship Id="rId4" Type="http://schemas.openxmlformats.org/officeDocument/2006/relationships/hyperlink" Target="https://www.finlex.fi/fi/laki/ajantasa/2021/20210618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sotkanet.fi/sotkanet/fi/haku?g=837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thl.fi/aiheet/hyvinvoinnin-ja-terveyden-edistamisen-johtaminen/hyvinvointijohtaminen/alueellinen-hyvinvointijohtaminen/hyte-kerroin-kannustin-hyvinvointialueille" TargetMode="External"/><Relationship Id="rId2" Type="http://schemas.openxmlformats.org/officeDocument/2006/relationships/hyperlink" Target="https://sotkanet.fi/sotkanet/fi/haku?g=838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vm.fi/rahoituslaskelmat" TargetMode="Externa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5" Type="http://schemas.openxmlformats.org/officeDocument/2006/relationships/hyperlink" Target="https://sotkanet.fi/sotkanet/fi/haku?g=839" TargetMode="External"/><Relationship Id="rId4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FD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433571" y="0"/>
              <a:ext cx="8758428" cy="6857999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3433571" y="3429000"/>
              <a:ext cx="3434079" cy="3429000"/>
            </a:xfrm>
            <a:custGeom>
              <a:avLst/>
              <a:gdLst/>
              <a:ahLst/>
              <a:cxnLst/>
              <a:rect l="l" t="t" r="r" b="b"/>
              <a:pathLst>
                <a:path w="3434079" h="3429000">
                  <a:moveTo>
                    <a:pt x="3433572" y="0"/>
                  </a:moveTo>
                  <a:lnTo>
                    <a:pt x="0" y="0"/>
                  </a:lnTo>
                  <a:lnTo>
                    <a:pt x="0" y="3429000"/>
                  </a:lnTo>
                  <a:lnTo>
                    <a:pt x="3433572" y="3429000"/>
                  </a:lnTo>
                  <a:lnTo>
                    <a:pt x="3433572" y="0"/>
                  </a:lnTo>
                  <a:close/>
                </a:path>
              </a:pathLst>
            </a:custGeom>
            <a:solidFill>
              <a:srgbClr val="FF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3429000"/>
              <a:ext cx="3434079" cy="3429000"/>
            </a:xfrm>
            <a:custGeom>
              <a:avLst/>
              <a:gdLst/>
              <a:ahLst/>
              <a:cxnLst/>
              <a:rect l="l" t="t" r="r" b="b"/>
              <a:pathLst>
                <a:path w="3434079" h="3429000">
                  <a:moveTo>
                    <a:pt x="3433572" y="0"/>
                  </a:moveTo>
                  <a:lnTo>
                    <a:pt x="0" y="0"/>
                  </a:lnTo>
                  <a:lnTo>
                    <a:pt x="0" y="3429000"/>
                  </a:lnTo>
                  <a:lnTo>
                    <a:pt x="3433572" y="3429000"/>
                  </a:lnTo>
                  <a:lnTo>
                    <a:pt x="34335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63830" y="237743"/>
              <a:ext cx="3106420" cy="2954020"/>
            </a:xfrm>
            <a:custGeom>
              <a:avLst/>
              <a:gdLst/>
              <a:ahLst/>
              <a:cxnLst/>
              <a:rect l="l" t="t" r="r" b="b"/>
              <a:pathLst>
                <a:path w="3106420" h="2954020">
                  <a:moveTo>
                    <a:pt x="1392682" y="1580388"/>
                  </a:moveTo>
                  <a:lnTo>
                    <a:pt x="1372641" y="1537843"/>
                  </a:lnTo>
                  <a:lnTo>
                    <a:pt x="1350670" y="1496441"/>
                  </a:lnTo>
                  <a:lnTo>
                    <a:pt x="1326807" y="1456232"/>
                  </a:lnTo>
                  <a:lnTo>
                    <a:pt x="1301115" y="1417294"/>
                  </a:lnTo>
                  <a:lnTo>
                    <a:pt x="1273644" y="1379677"/>
                  </a:lnTo>
                  <a:lnTo>
                    <a:pt x="1244460" y="1343431"/>
                  </a:lnTo>
                  <a:lnTo>
                    <a:pt x="1213637" y="1308633"/>
                  </a:lnTo>
                  <a:lnTo>
                    <a:pt x="1181214" y="1275321"/>
                  </a:lnTo>
                  <a:lnTo>
                    <a:pt x="1147254" y="1243584"/>
                  </a:lnTo>
                  <a:lnTo>
                    <a:pt x="1111821" y="1213459"/>
                  </a:lnTo>
                  <a:lnTo>
                    <a:pt x="1074978" y="1185011"/>
                  </a:lnTo>
                  <a:lnTo>
                    <a:pt x="1036764" y="1158290"/>
                  </a:lnTo>
                  <a:lnTo>
                    <a:pt x="997267" y="1133373"/>
                  </a:lnTo>
                  <a:lnTo>
                    <a:pt x="956525" y="1110310"/>
                  </a:lnTo>
                  <a:lnTo>
                    <a:pt x="914615" y="1089164"/>
                  </a:lnTo>
                  <a:lnTo>
                    <a:pt x="871575" y="1070000"/>
                  </a:lnTo>
                  <a:lnTo>
                    <a:pt x="827481" y="1052855"/>
                  </a:lnTo>
                  <a:lnTo>
                    <a:pt x="782396" y="1037805"/>
                  </a:lnTo>
                  <a:lnTo>
                    <a:pt x="736358" y="1024915"/>
                  </a:lnTo>
                  <a:lnTo>
                    <a:pt x="689432" y="1014234"/>
                  </a:lnTo>
                  <a:lnTo>
                    <a:pt x="641692" y="1005814"/>
                  </a:lnTo>
                  <a:lnTo>
                    <a:pt x="593191" y="999731"/>
                  </a:lnTo>
                  <a:lnTo>
                    <a:pt x="543979" y="996035"/>
                  </a:lnTo>
                  <a:lnTo>
                    <a:pt x="494131" y="994791"/>
                  </a:lnTo>
                  <a:lnTo>
                    <a:pt x="440436" y="996238"/>
                  </a:lnTo>
                  <a:lnTo>
                    <a:pt x="387489" y="1000518"/>
                  </a:lnTo>
                  <a:lnTo>
                    <a:pt x="335381" y="1007567"/>
                  </a:lnTo>
                  <a:lnTo>
                    <a:pt x="284162" y="1017295"/>
                  </a:lnTo>
                  <a:lnTo>
                    <a:pt x="233934" y="1029639"/>
                  </a:lnTo>
                  <a:lnTo>
                    <a:pt x="184746" y="1044536"/>
                  </a:lnTo>
                  <a:lnTo>
                    <a:pt x="136677" y="1061885"/>
                  </a:lnTo>
                  <a:lnTo>
                    <a:pt x="89827" y="1081633"/>
                  </a:lnTo>
                  <a:lnTo>
                    <a:pt x="44234" y="1103706"/>
                  </a:lnTo>
                  <a:lnTo>
                    <a:pt x="0" y="1128014"/>
                  </a:lnTo>
                  <a:lnTo>
                    <a:pt x="20027" y="1170584"/>
                  </a:lnTo>
                  <a:lnTo>
                    <a:pt x="42011" y="1211999"/>
                  </a:lnTo>
                  <a:lnTo>
                    <a:pt x="65887" y="1252220"/>
                  </a:lnTo>
                  <a:lnTo>
                    <a:pt x="91579" y="1291170"/>
                  </a:lnTo>
                  <a:lnTo>
                    <a:pt x="119049" y="1328801"/>
                  </a:lnTo>
                  <a:lnTo>
                    <a:pt x="148234" y="1365059"/>
                  </a:lnTo>
                  <a:lnTo>
                    <a:pt x="179070" y="1399870"/>
                  </a:lnTo>
                  <a:lnTo>
                    <a:pt x="211493" y="1433182"/>
                  </a:lnTo>
                  <a:lnTo>
                    <a:pt x="245440" y="1464932"/>
                  </a:lnTo>
                  <a:lnTo>
                    <a:pt x="280873" y="1495056"/>
                  </a:lnTo>
                  <a:lnTo>
                    <a:pt x="317728" y="1523517"/>
                  </a:lnTo>
                  <a:lnTo>
                    <a:pt x="355930" y="1550225"/>
                  </a:lnTo>
                  <a:lnTo>
                    <a:pt x="395427" y="1575155"/>
                  </a:lnTo>
                  <a:lnTo>
                    <a:pt x="436156" y="1598218"/>
                  </a:lnTo>
                  <a:lnTo>
                    <a:pt x="478078" y="1619364"/>
                  </a:lnTo>
                  <a:lnTo>
                    <a:pt x="521106" y="1638541"/>
                  </a:lnTo>
                  <a:lnTo>
                    <a:pt x="565200" y="1655686"/>
                  </a:lnTo>
                  <a:lnTo>
                    <a:pt x="610298" y="1670735"/>
                  </a:lnTo>
                  <a:lnTo>
                    <a:pt x="656323" y="1683626"/>
                  </a:lnTo>
                  <a:lnTo>
                    <a:pt x="703249" y="1694307"/>
                  </a:lnTo>
                  <a:lnTo>
                    <a:pt x="750989" y="1702727"/>
                  </a:lnTo>
                  <a:lnTo>
                    <a:pt x="799490" y="1708810"/>
                  </a:lnTo>
                  <a:lnTo>
                    <a:pt x="848702" y="1712506"/>
                  </a:lnTo>
                  <a:lnTo>
                    <a:pt x="898563" y="1713738"/>
                  </a:lnTo>
                  <a:lnTo>
                    <a:pt x="952246" y="1712302"/>
                  </a:lnTo>
                  <a:lnTo>
                    <a:pt x="1005179" y="1708010"/>
                  </a:lnTo>
                  <a:lnTo>
                    <a:pt x="1057287" y="1700949"/>
                  </a:lnTo>
                  <a:lnTo>
                    <a:pt x="1108494" y="1691195"/>
                  </a:lnTo>
                  <a:lnTo>
                    <a:pt x="1158735" y="1678838"/>
                  </a:lnTo>
                  <a:lnTo>
                    <a:pt x="1207909" y="1663928"/>
                  </a:lnTo>
                  <a:lnTo>
                    <a:pt x="1255979" y="1646555"/>
                  </a:lnTo>
                  <a:lnTo>
                    <a:pt x="1302842" y="1626793"/>
                  </a:lnTo>
                  <a:lnTo>
                    <a:pt x="1348435" y="1604708"/>
                  </a:lnTo>
                  <a:lnTo>
                    <a:pt x="1392682" y="1580388"/>
                  </a:lnTo>
                  <a:close/>
                </a:path>
                <a:path w="3106420" h="2954020">
                  <a:moveTo>
                    <a:pt x="1475994" y="1976628"/>
                  </a:moveTo>
                  <a:lnTo>
                    <a:pt x="1474571" y="1923542"/>
                  </a:lnTo>
                  <a:lnTo>
                    <a:pt x="1470367" y="1871192"/>
                  </a:lnTo>
                  <a:lnTo>
                    <a:pt x="1463446" y="1819656"/>
                  </a:lnTo>
                  <a:lnTo>
                    <a:pt x="1453896" y="1768983"/>
                  </a:lnTo>
                  <a:lnTo>
                    <a:pt x="1406258" y="1774939"/>
                  </a:lnTo>
                  <a:lnTo>
                    <a:pt x="1359369" y="1783130"/>
                  </a:lnTo>
                  <a:lnTo>
                    <a:pt x="1313268" y="1793519"/>
                  </a:lnTo>
                  <a:lnTo>
                    <a:pt x="1268018" y="1806028"/>
                  </a:lnTo>
                  <a:lnTo>
                    <a:pt x="1223657" y="1820633"/>
                  </a:lnTo>
                  <a:lnTo>
                    <a:pt x="1180274" y="1837245"/>
                  </a:lnTo>
                  <a:lnTo>
                    <a:pt x="1137894" y="1855838"/>
                  </a:lnTo>
                  <a:lnTo>
                    <a:pt x="1096581" y="1876336"/>
                  </a:lnTo>
                  <a:lnTo>
                    <a:pt x="1056411" y="1898675"/>
                  </a:lnTo>
                  <a:lnTo>
                    <a:pt x="1017409" y="1922830"/>
                  </a:lnTo>
                  <a:lnTo>
                    <a:pt x="979652" y="1948713"/>
                  </a:lnTo>
                  <a:lnTo>
                    <a:pt x="943203" y="1976297"/>
                  </a:lnTo>
                  <a:lnTo>
                    <a:pt x="908088" y="2005495"/>
                  </a:lnTo>
                  <a:lnTo>
                    <a:pt x="874382" y="2036267"/>
                  </a:lnTo>
                  <a:lnTo>
                    <a:pt x="842149" y="2068563"/>
                  </a:lnTo>
                  <a:lnTo>
                    <a:pt x="811428" y="2102319"/>
                  </a:lnTo>
                  <a:lnTo>
                    <a:pt x="782294" y="2137486"/>
                  </a:lnTo>
                  <a:lnTo>
                    <a:pt x="754786" y="2173998"/>
                  </a:lnTo>
                  <a:lnTo>
                    <a:pt x="728954" y="2211794"/>
                  </a:lnTo>
                  <a:lnTo>
                    <a:pt x="704875" y="2250833"/>
                  </a:lnTo>
                  <a:lnTo>
                    <a:pt x="682599" y="2291054"/>
                  </a:lnTo>
                  <a:lnTo>
                    <a:pt x="662178" y="2332405"/>
                  </a:lnTo>
                  <a:lnTo>
                    <a:pt x="643661" y="2374823"/>
                  </a:lnTo>
                  <a:lnTo>
                    <a:pt x="627126" y="2418245"/>
                  </a:lnTo>
                  <a:lnTo>
                    <a:pt x="612597" y="2462631"/>
                  </a:lnTo>
                  <a:lnTo>
                    <a:pt x="600163" y="2507919"/>
                  </a:lnTo>
                  <a:lnTo>
                    <a:pt x="589851" y="2554046"/>
                  </a:lnTo>
                  <a:lnTo>
                    <a:pt x="581748" y="2600960"/>
                  </a:lnTo>
                  <a:lnTo>
                    <a:pt x="575881" y="2648610"/>
                  </a:lnTo>
                  <a:lnTo>
                    <a:pt x="572325" y="2696934"/>
                  </a:lnTo>
                  <a:lnTo>
                    <a:pt x="571131" y="2745867"/>
                  </a:lnTo>
                  <a:lnTo>
                    <a:pt x="572554" y="2798965"/>
                  </a:lnTo>
                  <a:lnTo>
                    <a:pt x="576770" y="2851315"/>
                  </a:lnTo>
                  <a:lnTo>
                    <a:pt x="583679" y="2902851"/>
                  </a:lnTo>
                  <a:lnTo>
                    <a:pt x="593229" y="2953512"/>
                  </a:lnTo>
                  <a:lnTo>
                    <a:pt x="640842" y="2947555"/>
                  </a:lnTo>
                  <a:lnTo>
                    <a:pt x="687730" y="2939351"/>
                  </a:lnTo>
                  <a:lnTo>
                    <a:pt x="733831" y="2928963"/>
                  </a:lnTo>
                  <a:lnTo>
                    <a:pt x="779081" y="2916440"/>
                  </a:lnTo>
                  <a:lnTo>
                    <a:pt x="823429" y="2901835"/>
                  </a:lnTo>
                  <a:lnTo>
                    <a:pt x="866825" y="2885211"/>
                  </a:lnTo>
                  <a:lnTo>
                    <a:pt x="909205" y="2866618"/>
                  </a:lnTo>
                  <a:lnTo>
                    <a:pt x="950506" y="2846120"/>
                  </a:lnTo>
                  <a:lnTo>
                    <a:pt x="990676" y="2823768"/>
                  </a:lnTo>
                  <a:lnTo>
                    <a:pt x="1029677" y="2799626"/>
                  </a:lnTo>
                  <a:lnTo>
                    <a:pt x="1067435" y="2773730"/>
                  </a:lnTo>
                  <a:lnTo>
                    <a:pt x="1103896" y="2746159"/>
                  </a:lnTo>
                  <a:lnTo>
                    <a:pt x="1138999" y="2716961"/>
                  </a:lnTo>
                  <a:lnTo>
                    <a:pt x="1172705" y="2686177"/>
                  </a:lnTo>
                  <a:lnTo>
                    <a:pt x="1204937" y="2653893"/>
                  </a:lnTo>
                  <a:lnTo>
                    <a:pt x="1235659" y="2620137"/>
                  </a:lnTo>
                  <a:lnTo>
                    <a:pt x="1264805" y="2584983"/>
                  </a:lnTo>
                  <a:lnTo>
                    <a:pt x="1292313" y="2548471"/>
                  </a:lnTo>
                  <a:lnTo>
                    <a:pt x="1318145" y="2510675"/>
                  </a:lnTo>
                  <a:lnTo>
                    <a:pt x="1342224" y="2471636"/>
                  </a:lnTo>
                  <a:lnTo>
                    <a:pt x="1364500" y="2431415"/>
                  </a:lnTo>
                  <a:lnTo>
                    <a:pt x="1384922" y="2390076"/>
                  </a:lnTo>
                  <a:lnTo>
                    <a:pt x="1403438" y="2347671"/>
                  </a:lnTo>
                  <a:lnTo>
                    <a:pt x="1419987" y="2304250"/>
                  </a:lnTo>
                  <a:lnTo>
                    <a:pt x="1434503" y="2259863"/>
                  </a:lnTo>
                  <a:lnTo>
                    <a:pt x="1446949" y="2214588"/>
                  </a:lnTo>
                  <a:lnTo>
                    <a:pt x="1457248" y="2168461"/>
                  </a:lnTo>
                  <a:lnTo>
                    <a:pt x="1465364" y="2121547"/>
                  </a:lnTo>
                  <a:lnTo>
                    <a:pt x="1471231" y="2073897"/>
                  </a:lnTo>
                  <a:lnTo>
                    <a:pt x="1474787" y="2025573"/>
                  </a:lnTo>
                  <a:lnTo>
                    <a:pt x="1475994" y="1976628"/>
                  </a:lnTo>
                  <a:close/>
                </a:path>
                <a:path w="3106420" h="2954020">
                  <a:moveTo>
                    <a:pt x="1880362" y="731901"/>
                  </a:moveTo>
                  <a:lnTo>
                    <a:pt x="1879053" y="680885"/>
                  </a:lnTo>
                  <a:lnTo>
                    <a:pt x="1875193" y="630529"/>
                  </a:lnTo>
                  <a:lnTo>
                    <a:pt x="1868830" y="580936"/>
                  </a:lnTo>
                  <a:lnTo>
                    <a:pt x="1860029" y="532142"/>
                  </a:lnTo>
                  <a:lnTo>
                    <a:pt x="1848853" y="484212"/>
                  </a:lnTo>
                  <a:lnTo>
                    <a:pt x="1835378" y="437222"/>
                  </a:lnTo>
                  <a:lnTo>
                    <a:pt x="1819656" y="391223"/>
                  </a:lnTo>
                  <a:lnTo>
                    <a:pt x="1801749" y="346290"/>
                  </a:lnTo>
                  <a:lnTo>
                    <a:pt x="1781721" y="302475"/>
                  </a:lnTo>
                  <a:lnTo>
                    <a:pt x="1759648" y="259854"/>
                  </a:lnTo>
                  <a:lnTo>
                    <a:pt x="1735582" y="218478"/>
                  </a:lnTo>
                  <a:lnTo>
                    <a:pt x="1709585" y="178409"/>
                  </a:lnTo>
                  <a:lnTo>
                    <a:pt x="1681734" y="139725"/>
                  </a:lnTo>
                  <a:lnTo>
                    <a:pt x="1652079" y="102476"/>
                  </a:lnTo>
                  <a:lnTo>
                    <a:pt x="1620685" y="66738"/>
                  </a:lnTo>
                  <a:lnTo>
                    <a:pt x="1587627" y="32550"/>
                  </a:lnTo>
                  <a:lnTo>
                    <a:pt x="1552956" y="0"/>
                  </a:lnTo>
                  <a:lnTo>
                    <a:pt x="1518272" y="32550"/>
                  </a:lnTo>
                  <a:lnTo>
                    <a:pt x="1485214" y="66738"/>
                  </a:lnTo>
                  <a:lnTo>
                    <a:pt x="1453819" y="102476"/>
                  </a:lnTo>
                  <a:lnTo>
                    <a:pt x="1424165" y="139725"/>
                  </a:lnTo>
                  <a:lnTo>
                    <a:pt x="1396314" y="178409"/>
                  </a:lnTo>
                  <a:lnTo>
                    <a:pt x="1370317" y="218478"/>
                  </a:lnTo>
                  <a:lnTo>
                    <a:pt x="1346250" y="259854"/>
                  </a:lnTo>
                  <a:lnTo>
                    <a:pt x="1324178" y="302475"/>
                  </a:lnTo>
                  <a:lnTo>
                    <a:pt x="1304150" y="346290"/>
                  </a:lnTo>
                  <a:lnTo>
                    <a:pt x="1286243" y="391223"/>
                  </a:lnTo>
                  <a:lnTo>
                    <a:pt x="1270520" y="437222"/>
                  </a:lnTo>
                  <a:lnTo>
                    <a:pt x="1257046" y="484212"/>
                  </a:lnTo>
                  <a:lnTo>
                    <a:pt x="1245870" y="532142"/>
                  </a:lnTo>
                  <a:lnTo>
                    <a:pt x="1237068" y="580936"/>
                  </a:lnTo>
                  <a:lnTo>
                    <a:pt x="1230706" y="630529"/>
                  </a:lnTo>
                  <a:lnTo>
                    <a:pt x="1226845" y="680885"/>
                  </a:lnTo>
                  <a:lnTo>
                    <a:pt x="1225550" y="731901"/>
                  </a:lnTo>
                  <a:lnTo>
                    <a:pt x="1226845" y="782916"/>
                  </a:lnTo>
                  <a:lnTo>
                    <a:pt x="1230706" y="833234"/>
                  </a:lnTo>
                  <a:lnTo>
                    <a:pt x="1237068" y="882827"/>
                  </a:lnTo>
                  <a:lnTo>
                    <a:pt x="1245870" y="931608"/>
                  </a:lnTo>
                  <a:lnTo>
                    <a:pt x="1257046" y="979525"/>
                  </a:lnTo>
                  <a:lnTo>
                    <a:pt x="1270520" y="1026502"/>
                  </a:lnTo>
                  <a:lnTo>
                    <a:pt x="1286243" y="1072502"/>
                  </a:lnTo>
                  <a:lnTo>
                    <a:pt x="1304150" y="1117434"/>
                  </a:lnTo>
                  <a:lnTo>
                    <a:pt x="1324178" y="1161249"/>
                  </a:lnTo>
                  <a:lnTo>
                    <a:pt x="1346250" y="1203871"/>
                  </a:lnTo>
                  <a:lnTo>
                    <a:pt x="1370317" y="1245260"/>
                  </a:lnTo>
                  <a:lnTo>
                    <a:pt x="1396314" y="1285328"/>
                  </a:lnTo>
                  <a:lnTo>
                    <a:pt x="1424165" y="1324025"/>
                  </a:lnTo>
                  <a:lnTo>
                    <a:pt x="1453819" y="1361287"/>
                  </a:lnTo>
                  <a:lnTo>
                    <a:pt x="1485214" y="1397038"/>
                  </a:lnTo>
                  <a:lnTo>
                    <a:pt x="1518272" y="1431239"/>
                  </a:lnTo>
                  <a:lnTo>
                    <a:pt x="1552956" y="1463802"/>
                  </a:lnTo>
                  <a:lnTo>
                    <a:pt x="1587627" y="1431239"/>
                  </a:lnTo>
                  <a:lnTo>
                    <a:pt x="1620685" y="1397038"/>
                  </a:lnTo>
                  <a:lnTo>
                    <a:pt x="1652079" y="1361287"/>
                  </a:lnTo>
                  <a:lnTo>
                    <a:pt x="1681734" y="1324025"/>
                  </a:lnTo>
                  <a:lnTo>
                    <a:pt x="1709585" y="1285328"/>
                  </a:lnTo>
                  <a:lnTo>
                    <a:pt x="1735582" y="1245260"/>
                  </a:lnTo>
                  <a:lnTo>
                    <a:pt x="1759648" y="1203871"/>
                  </a:lnTo>
                  <a:lnTo>
                    <a:pt x="1781721" y="1161249"/>
                  </a:lnTo>
                  <a:lnTo>
                    <a:pt x="1801749" y="1117434"/>
                  </a:lnTo>
                  <a:lnTo>
                    <a:pt x="1819656" y="1072502"/>
                  </a:lnTo>
                  <a:lnTo>
                    <a:pt x="1835378" y="1026502"/>
                  </a:lnTo>
                  <a:lnTo>
                    <a:pt x="1848853" y="979525"/>
                  </a:lnTo>
                  <a:lnTo>
                    <a:pt x="1860029" y="931608"/>
                  </a:lnTo>
                  <a:lnTo>
                    <a:pt x="1868830" y="882827"/>
                  </a:lnTo>
                  <a:lnTo>
                    <a:pt x="1875193" y="833234"/>
                  </a:lnTo>
                  <a:lnTo>
                    <a:pt x="1879053" y="782916"/>
                  </a:lnTo>
                  <a:lnTo>
                    <a:pt x="1880362" y="731901"/>
                  </a:lnTo>
                  <a:close/>
                </a:path>
                <a:path w="3106420" h="2954020">
                  <a:moveTo>
                    <a:pt x="2436368" y="555879"/>
                  </a:moveTo>
                  <a:lnTo>
                    <a:pt x="2414016" y="502285"/>
                  </a:lnTo>
                  <a:lnTo>
                    <a:pt x="2406980" y="508723"/>
                  </a:lnTo>
                  <a:lnTo>
                    <a:pt x="2399601" y="514464"/>
                  </a:lnTo>
                  <a:lnTo>
                    <a:pt x="2354745" y="531380"/>
                  </a:lnTo>
                  <a:lnTo>
                    <a:pt x="2343531" y="531876"/>
                  </a:lnTo>
                  <a:lnTo>
                    <a:pt x="2330958" y="530974"/>
                  </a:lnTo>
                  <a:lnTo>
                    <a:pt x="2293010" y="509409"/>
                  </a:lnTo>
                  <a:lnTo>
                    <a:pt x="2283587" y="473583"/>
                  </a:lnTo>
                  <a:lnTo>
                    <a:pt x="2283587" y="239141"/>
                  </a:lnTo>
                  <a:lnTo>
                    <a:pt x="2429256" y="239141"/>
                  </a:lnTo>
                  <a:lnTo>
                    <a:pt x="2429256" y="184023"/>
                  </a:lnTo>
                  <a:lnTo>
                    <a:pt x="2283587" y="184023"/>
                  </a:lnTo>
                  <a:lnTo>
                    <a:pt x="2283587" y="70358"/>
                  </a:lnTo>
                  <a:lnTo>
                    <a:pt x="2219579" y="88011"/>
                  </a:lnTo>
                  <a:lnTo>
                    <a:pt x="2219579" y="184023"/>
                  </a:lnTo>
                  <a:lnTo>
                    <a:pt x="2139569" y="184023"/>
                  </a:lnTo>
                  <a:lnTo>
                    <a:pt x="2139569" y="239141"/>
                  </a:lnTo>
                  <a:lnTo>
                    <a:pt x="2219579" y="239141"/>
                  </a:lnTo>
                  <a:lnTo>
                    <a:pt x="2219579" y="484759"/>
                  </a:lnTo>
                  <a:lnTo>
                    <a:pt x="2220950" y="503059"/>
                  </a:lnTo>
                  <a:lnTo>
                    <a:pt x="2236089" y="546735"/>
                  </a:lnTo>
                  <a:lnTo>
                    <a:pt x="2265515" y="574941"/>
                  </a:lnTo>
                  <a:lnTo>
                    <a:pt x="2305380" y="589153"/>
                  </a:lnTo>
                  <a:lnTo>
                    <a:pt x="2334768" y="591820"/>
                  </a:lnTo>
                  <a:lnTo>
                    <a:pt x="2350693" y="591248"/>
                  </a:lnTo>
                  <a:lnTo>
                    <a:pt x="2392807" y="582295"/>
                  </a:lnTo>
                  <a:lnTo>
                    <a:pt x="2426766" y="563816"/>
                  </a:lnTo>
                  <a:lnTo>
                    <a:pt x="2436368" y="555879"/>
                  </a:lnTo>
                  <a:close/>
                </a:path>
                <a:path w="3106420" h="2954020">
                  <a:moveTo>
                    <a:pt x="2534793" y="2745994"/>
                  </a:moveTo>
                  <a:lnTo>
                    <a:pt x="2533586" y="2697048"/>
                  </a:lnTo>
                  <a:lnTo>
                    <a:pt x="2530030" y="2648712"/>
                  </a:lnTo>
                  <a:lnTo>
                    <a:pt x="2524163" y="2601049"/>
                  </a:lnTo>
                  <a:lnTo>
                    <a:pt x="2516060" y="2554122"/>
                  </a:lnTo>
                  <a:lnTo>
                    <a:pt x="2505748" y="2507983"/>
                  </a:lnTo>
                  <a:lnTo>
                    <a:pt x="2493314" y="2462695"/>
                  </a:lnTo>
                  <a:lnTo>
                    <a:pt x="2478798" y="2418308"/>
                  </a:lnTo>
                  <a:lnTo>
                    <a:pt x="2462250" y="2374874"/>
                  </a:lnTo>
                  <a:lnTo>
                    <a:pt x="2443746" y="2332456"/>
                  </a:lnTo>
                  <a:lnTo>
                    <a:pt x="2423325" y="2291105"/>
                  </a:lnTo>
                  <a:lnTo>
                    <a:pt x="2401036" y="2250871"/>
                  </a:lnTo>
                  <a:lnTo>
                    <a:pt x="2376970" y="2211832"/>
                  </a:lnTo>
                  <a:lnTo>
                    <a:pt x="2351138" y="2174024"/>
                  </a:lnTo>
                  <a:lnTo>
                    <a:pt x="2323630" y="2137511"/>
                  </a:lnTo>
                  <a:lnTo>
                    <a:pt x="2294496" y="2102345"/>
                  </a:lnTo>
                  <a:lnTo>
                    <a:pt x="2263775" y="2068588"/>
                  </a:lnTo>
                  <a:lnTo>
                    <a:pt x="2231542" y="2036279"/>
                  </a:lnTo>
                  <a:lnTo>
                    <a:pt x="2197836" y="2005507"/>
                  </a:lnTo>
                  <a:lnTo>
                    <a:pt x="2162721" y="1976297"/>
                  </a:lnTo>
                  <a:lnTo>
                    <a:pt x="2126272" y="1948726"/>
                  </a:lnTo>
                  <a:lnTo>
                    <a:pt x="2088515" y="1922830"/>
                  </a:lnTo>
                  <a:lnTo>
                    <a:pt x="2049513" y="1898688"/>
                  </a:lnTo>
                  <a:lnTo>
                    <a:pt x="2009330" y="1876336"/>
                  </a:lnTo>
                  <a:lnTo>
                    <a:pt x="1968030" y="1855838"/>
                  </a:lnTo>
                  <a:lnTo>
                    <a:pt x="1925650" y="1837245"/>
                  </a:lnTo>
                  <a:lnTo>
                    <a:pt x="1882254" y="1820633"/>
                  </a:lnTo>
                  <a:lnTo>
                    <a:pt x="1837905" y="1806028"/>
                  </a:lnTo>
                  <a:lnTo>
                    <a:pt x="1792643" y="1793519"/>
                  </a:lnTo>
                  <a:lnTo>
                    <a:pt x="1746542" y="1783130"/>
                  </a:lnTo>
                  <a:lnTo>
                    <a:pt x="1699641" y="1774939"/>
                  </a:lnTo>
                  <a:lnTo>
                    <a:pt x="1652016" y="1768983"/>
                  </a:lnTo>
                  <a:lnTo>
                    <a:pt x="1642452" y="1819706"/>
                  </a:lnTo>
                  <a:lnTo>
                    <a:pt x="1635531" y="1871243"/>
                  </a:lnTo>
                  <a:lnTo>
                    <a:pt x="1631327" y="1923567"/>
                  </a:lnTo>
                  <a:lnTo>
                    <a:pt x="1629918" y="1976628"/>
                  </a:lnTo>
                  <a:lnTo>
                    <a:pt x="1631111" y="2025586"/>
                  </a:lnTo>
                  <a:lnTo>
                    <a:pt x="1634667" y="2073922"/>
                  </a:lnTo>
                  <a:lnTo>
                    <a:pt x="1640535" y="2121585"/>
                  </a:lnTo>
                  <a:lnTo>
                    <a:pt x="1648650" y="2168499"/>
                  </a:lnTo>
                  <a:lnTo>
                    <a:pt x="1658950" y="2214638"/>
                  </a:lnTo>
                  <a:lnTo>
                    <a:pt x="1671396" y="2259927"/>
                  </a:lnTo>
                  <a:lnTo>
                    <a:pt x="1685912" y="2304313"/>
                  </a:lnTo>
                  <a:lnTo>
                    <a:pt x="1702460" y="2347747"/>
                  </a:lnTo>
                  <a:lnTo>
                    <a:pt x="1720977" y="2390152"/>
                  </a:lnTo>
                  <a:lnTo>
                    <a:pt x="1741398" y="2431504"/>
                  </a:lnTo>
                  <a:lnTo>
                    <a:pt x="1763687" y="2471724"/>
                  </a:lnTo>
                  <a:lnTo>
                    <a:pt x="1787766" y="2510764"/>
                  </a:lnTo>
                  <a:lnTo>
                    <a:pt x="1813598" y="2548559"/>
                  </a:lnTo>
                  <a:lnTo>
                    <a:pt x="1841106" y="2585072"/>
                  </a:lnTo>
                  <a:lnTo>
                    <a:pt x="1870252" y="2620238"/>
                  </a:lnTo>
                  <a:lnTo>
                    <a:pt x="1900974" y="2653982"/>
                  </a:lnTo>
                  <a:lnTo>
                    <a:pt x="1933219" y="2686278"/>
                  </a:lnTo>
                  <a:lnTo>
                    <a:pt x="1966912" y="2717050"/>
                  </a:lnTo>
                  <a:lnTo>
                    <a:pt x="2002028" y="2746248"/>
                  </a:lnTo>
                  <a:lnTo>
                    <a:pt x="2038489" y="2773819"/>
                  </a:lnTo>
                  <a:lnTo>
                    <a:pt x="2076246" y="2799702"/>
                  </a:lnTo>
                  <a:lnTo>
                    <a:pt x="2115235" y="2823845"/>
                  </a:lnTo>
                  <a:lnTo>
                    <a:pt x="2155418" y="2846197"/>
                  </a:lnTo>
                  <a:lnTo>
                    <a:pt x="2196719" y="2866682"/>
                  </a:lnTo>
                  <a:lnTo>
                    <a:pt x="2239099" y="2885262"/>
                  </a:lnTo>
                  <a:lnTo>
                    <a:pt x="2282482" y="2901886"/>
                  </a:lnTo>
                  <a:lnTo>
                    <a:pt x="2326830" y="2916478"/>
                  </a:lnTo>
                  <a:lnTo>
                    <a:pt x="2372080" y="2929001"/>
                  </a:lnTo>
                  <a:lnTo>
                    <a:pt x="2418181" y="2939377"/>
                  </a:lnTo>
                  <a:lnTo>
                    <a:pt x="2465070" y="2947568"/>
                  </a:lnTo>
                  <a:lnTo>
                    <a:pt x="2512695" y="2953512"/>
                  </a:lnTo>
                  <a:lnTo>
                    <a:pt x="2522194" y="2902877"/>
                  </a:lnTo>
                  <a:lnTo>
                    <a:pt x="2529116" y="2851378"/>
                  </a:lnTo>
                  <a:lnTo>
                    <a:pt x="2533358" y="2799067"/>
                  </a:lnTo>
                  <a:lnTo>
                    <a:pt x="2534793" y="2745994"/>
                  </a:lnTo>
                  <a:close/>
                </a:path>
                <a:path w="3106420" h="2954020">
                  <a:moveTo>
                    <a:pt x="2850388" y="327914"/>
                  </a:moveTo>
                  <a:lnTo>
                    <a:pt x="2845117" y="280543"/>
                  </a:lnTo>
                  <a:lnTo>
                    <a:pt x="2829179" y="242316"/>
                  </a:lnTo>
                  <a:lnTo>
                    <a:pt x="2804503" y="213080"/>
                  </a:lnTo>
                  <a:lnTo>
                    <a:pt x="2754668" y="185242"/>
                  </a:lnTo>
                  <a:lnTo>
                    <a:pt x="2715476" y="177050"/>
                  </a:lnTo>
                  <a:lnTo>
                    <a:pt x="2694432" y="176022"/>
                  </a:lnTo>
                  <a:lnTo>
                    <a:pt x="2674429" y="177012"/>
                  </a:lnTo>
                  <a:lnTo>
                    <a:pt x="2636812" y="184975"/>
                  </a:lnTo>
                  <a:lnTo>
                    <a:pt x="2588196" y="213004"/>
                  </a:lnTo>
                  <a:lnTo>
                    <a:pt x="2564003" y="243967"/>
                  </a:lnTo>
                  <a:lnTo>
                    <a:pt x="2564003" y="0"/>
                  </a:lnTo>
                  <a:lnTo>
                    <a:pt x="2499995" y="0"/>
                  </a:lnTo>
                  <a:lnTo>
                    <a:pt x="2499995" y="583946"/>
                  </a:lnTo>
                  <a:lnTo>
                    <a:pt x="2564003" y="583946"/>
                  </a:lnTo>
                  <a:lnTo>
                    <a:pt x="2564003" y="371983"/>
                  </a:lnTo>
                  <a:lnTo>
                    <a:pt x="2565184" y="347700"/>
                  </a:lnTo>
                  <a:lnTo>
                    <a:pt x="2574607" y="306654"/>
                  </a:lnTo>
                  <a:lnTo>
                    <a:pt x="2604135" y="263499"/>
                  </a:lnTo>
                  <a:lnTo>
                    <a:pt x="2644800" y="239699"/>
                  </a:lnTo>
                  <a:lnTo>
                    <a:pt x="2688082" y="232029"/>
                  </a:lnTo>
                  <a:lnTo>
                    <a:pt x="2708033" y="233654"/>
                  </a:lnTo>
                  <a:lnTo>
                    <a:pt x="2758059" y="258064"/>
                  </a:lnTo>
                  <a:lnTo>
                    <a:pt x="2779306" y="294132"/>
                  </a:lnTo>
                  <a:lnTo>
                    <a:pt x="2786380" y="350393"/>
                  </a:lnTo>
                  <a:lnTo>
                    <a:pt x="2786380" y="583946"/>
                  </a:lnTo>
                  <a:lnTo>
                    <a:pt x="2850388" y="583946"/>
                  </a:lnTo>
                  <a:lnTo>
                    <a:pt x="2850388" y="327914"/>
                  </a:lnTo>
                  <a:close/>
                </a:path>
                <a:path w="3106420" h="2954020">
                  <a:moveTo>
                    <a:pt x="3105899" y="524764"/>
                  </a:moveTo>
                  <a:lnTo>
                    <a:pt x="3066021" y="535355"/>
                  </a:lnTo>
                  <a:lnTo>
                    <a:pt x="3051543" y="535940"/>
                  </a:lnTo>
                  <a:lnTo>
                    <a:pt x="3039948" y="535228"/>
                  </a:lnTo>
                  <a:lnTo>
                    <a:pt x="3007080" y="508101"/>
                  </a:lnTo>
                  <a:lnTo>
                    <a:pt x="3004299" y="482473"/>
                  </a:lnTo>
                  <a:lnTo>
                    <a:pt x="3004299" y="0"/>
                  </a:lnTo>
                  <a:lnTo>
                    <a:pt x="2940291" y="0"/>
                  </a:lnTo>
                  <a:lnTo>
                    <a:pt x="2940291" y="484759"/>
                  </a:lnTo>
                  <a:lnTo>
                    <a:pt x="2941777" y="510247"/>
                  </a:lnTo>
                  <a:lnTo>
                    <a:pt x="2953588" y="550633"/>
                  </a:lnTo>
                  <a:lnTo>
                    <a:pt x="2993821" y="585368"/>
                  </a:lnTo>
                  <a:lnTo>
                    <a:pt x="3036303" y="591947"/>
                  </a:lnTo>
                  <a:lnTo>
                    <a:pt x="3044266" y="591781"/>
                  </a:lnTo>
                  <a:lnTo>
                    <a:pt x="3082137" y="585685"/>
                  </a:lnTo>
                  <a:lnTo>
                    <a:pt x="3095485" y="580771"/>
                  </a:lnTo>
                  <a:lnTo>
                    <a:pt x="3105899" y="524764"/>
                  </a:lnTo>
                  <a:close/>
                </a:path>
                <a:path w="3106420" h="2954020">
                  <a:moveTo>
                    <a:pt x="3105912" y="1128014"/>
                  </a:moveTo>
                  <a:lnTo>
                    <a:pt x="3061665" y="1103706"/>
                  </a:lnTo>
                  <a:lnTo>
                    <a:pt x="3016072" y="1081633"/>
                  </a:lnTo>
                  <a:lnTo>
                    <a:pt x="2969209" y="1061885"/>
                  </a:lnTo>
                  <a:lnTo>
                    <a:pt x="2921152" y="1044536"/>
                  </a:lnTo>
                  <a:lnTo>
                    <a:pt x="2871978" y="1029639"/>
                  </a:lnTo>
                  <a:lnTo>
                    <a:pt x="2821736" y="1017295"/>
                  </a:lnTo>
                  <a:lnTo>
                    <a:pt x="2770530" y="1007567"/>
                  </a:lnTo>
                  <a:lnTo>
                    <a:pt x="2718409" y="1000518"/>
                  </a:lnTo>
                  <a:lnTo>
                    <a:pt x="2665463" y="996238"/>
                  </a:lnTo>
                  <a:lnTo>
                    <a:pt x="2611755" y="994791"/>
                  </a:lnTo>
                  <a:lnTo>
                    <a:pt x="2561882" y="996035"/>
                  </a:lnTo>
                  <a:lnTo>
                    <a:pt x="2512669" y="999731"/>
                  </a:lnTo>
                  <a:lnTo>
                    <a:pt x="2464168" y="1005814"/>
                  </a:lnTo>
                  <a:lnTo>
                    <a:pt x="2416416" y="1014234"/>
                  </a:lnTo>
                  <a:lnTo>
                    <a:pt x="2369502" y="1024915"/>
                  </a:lnTo>
                  <a:lnTo>
                    <a:pt x="2323465" y="1037805"/>
                  </a:lnTo>
                  <a:lnTo>
                    <a:pt x="2278367" y="1052855"/>
                  </a:lnTo>
                  <a:lnTo>
                    <a:pt x="2234273" y="1070000"/>
                  </a:lnTo>
                  <a:lnTo>
                    <a:pt x="2191232" y="1089164"/>
                  </a:lnTo>
                  <a:lnTo>
                    <a:pt x="2149322" y="1110310"/>
                  </a:lnTo>
                  <a:lnTo>
                    <a:pt x="2108593" y="1133373"/>
                  </a:lnTo>
                  <a:lnTo>
                    <a:pt x="2069096" y="1158290"/>
                  </a:lnTo>
                  <a:lnTo>
                    <a:pt x="2030895" y="1185011"/>
                  </a:lnTo>
                  <a:lnTo>
                    <a:pt x="1994052" y="1213459"/>
                  </a:lnTo>
                  <a:lnTo>
                    <a:pt x="1958619" y="1243584"/>
                  </a:lnTo>
                  <a:lnTo>
                    <a:pt x="1924672" y="1275321"/>
                  </a:lnTo>
                  <a:lnTo>
                    <a:pt x="1892249" y="1308633"/>
                  </a:lnTo>
                  <a:lnTo>
                    <a:pt x="1861426" y="1343431"/>
                  </a:lnTo>
                  <a:lnTo>
                    <a:pt x="1832241" y="1379677"/>
                  </a:lnTo>
                  <a:lnTo>
                    <a:pt x="1804784" y="1417294"/>
                  </a:lnTo>
                  <a:lnTo>
                    <a:pt x="1779092" y="1456232"/>
                  </a:lnTo>
                  <a:lnTo>
                    <a:pt x="1755228" y="1496441"/>
                  </a:lnTo>
                  <a:lnTo>
                    <a:pt x="1733245" y="1537843"/>
                  </a:lnTo>
                  <a:lnTo>
                    <a:pt x="1713230" y="1580388"/>
                  </a:lnTo>
                  <a:lnTo>
                    <a:pt x="1757464" y="1604708"/>
                  </a:lnTo>
                  <a:lnTo>
                    <a:pt x="1803057" y="1626793"/>
                  </a:lnTo>
                  <a:lnTo>
                    <a:pt x="1849920" y="1646555"/>
                  </a:lnTo>
                  <a:lnTo>
                    <a:pt x="1897964" y="1663928"/>
                  </a:lnTo>
                  <a:lnTo>
                    <a:pt x="1947138" y="1678838"/>
                  </a:lnTo>
                  <a:lnTo>
                    <a:pt x="1997367" y="1691195"/>
                  </a:lnTo>
                  <a:lnTo>
                    <a:pt x="2048560" y="1700949"/>
                  </a:lnTo>
                  <a:lnTo>
                    <a:pt x="2100656" y="1708010"/>
                  </a:lnTo>
                  <a:lnTo>
                    <a:pt x="2153577" y="1712302"/>
                  </a:lnTo>
                  <a:lnTo>
                    <a:pt x="2207260" y="1713738"/>
                  </a:lnTo>
                  <a:lnTo>
                    <a:pt x="2257120" y="1712506"/>
                  </a:lnTo>
                  <a:lnTo>
                    <a:pt x="2306332" y="1708810"/>
                  </a:lnTo>
                  <a:lnTo>
                    <a:pt x="2354834" y="1702727"/>
                  </a:lnTo>
                  <a:lnTo>
                    <a:pt x="2402586" y="1694307"/>
                  </a:lnTo>
                  <a:lnTo>
                    <a:pt x="2449499" y="1683626"/>
                  </a:lnTo>
                  <a:lnTo>
                    <a:pt x="2495550" y="1670735"/>
                  </a:lnTo>
                  <a:lnTo>
                    <a:pt x="2540635" y="1655686"/>
                  </a:lnTo>
                  <a:lnTo>
                    <a:pt x="2584729" y="1638541"/>
                  </a:lnTo>
                  <a:lnTo>
                    <a:pt x="2627769" y="1619364"/>
                  </a:lnTo>
                  <a:lnTo>
                    <a:pt x="2669692" y="1598218"/>
                  </a:lnTo>
                  <a:lnTo>
                    <a:pt x="2710421" y="1575155"/>
                  </a:lnTo>
                  <a:lnTo>
                    <a:pt x="2749931" y="1550225"/>
                  </a:lnTo>
                  <a:lnTo>
                    <a:pt x="2788132" y="1523517"/>
                  </a:lnTo>
                  <a:lnTo>
                    <a:pt x="2824975" y="1495056"/>
                  </a:lnTo>
                  <a:lnTo>
                    <a:pt x="2860408" y="1464932"/>
                  </a:lnTo>
                  <a:lnTo>
                    <a:pt x="2894368" y="1433182"/>
                  </a:lnTo>
                  <a:lnTo>
                    <a:pt x="2926804" y="1399870"/>
                  </a:lnTo>
                  <a:lnTo>
                    <a:pt x="2957639" y="1365059"/>
                  </a:lnTo>
                  <a:lnTo>
                    <a:pt x="2986811" y="1328801"/>
                  </a:lnTo>
                  <a:lnTo>
                    <a:pt x="3014294" y="1291170"/>
                  </a:lnTo>
                  <a:lnTo>
                    <a:pt x="3039999" y="1252220"/>
                  </a:lnTo>
                  <a:lnTo>
                    <a:pt x="3063875" y="1211999"/>
                  </a:lnTo>
                  <a:lnTo>
                    <a:pt x="3085858" y="1170584"/>
                  </a:lnTo>
                  <a:lnTo>
                    <a:pt x="3105912" y="1128014"/>
                  </a:lnTo>
                  <a:close/>
                </a:path>
              </a:pathLst>
            </a:custGeom>
            <a:solidFill>
              <a:srgbClr val="005A1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3623817" y="5683707"/>
            <a:ext cx="172148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b="0" spc="-20" dirty="0">
                <a:solidFill>
                  <a:srgbClr val="1E1E1E"/>
                </a:solidFill>
                <a:latin typeface="Work Sans Light"/>
                <a:cs typeface="Work Sans Light"/>
              </a:rPr>
              <a:t>Terveyden</a:t>
            </a:r>
            <a:r>
              <a:rPr sz="1600" b="0" spc="-8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1600" b="0" spc="-25" dirty="0">
                <a:solidFill>
                  <a:srgbClr val="1E1E1E"/>
                </a:solidFill>
                <a:latin typeface="Work Sans Light"/>
                <a:cs typeface="Work Sans Light"/>
              </a:rPr>
              <a:t>ja hyvinvoinnin </a:t>
            </a:r>
            <a:r>
              <a:rPr sz="1600" b="0" spc="-30" dirty="0">
                <a:solidFill>
                  <a:srgbClr val="1E1E1E"/>
                </a:solidFill>
                <a:latin typeface="Work Sans Light"/>
                <a:cs typeface="Work Sans Light"/>
              </a:rPr>
              <a:t>laitos</a:t>
            </a:r>
            <a:endParaRPr sz="1600">
              <a:latin typeface="Work Sans Light"/>
              <a:cs typeface="Work Sans Ligh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4894" y="3574541"/>
            <a:ext cx="323278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0" spc="-130" dirty="0">
                <a:solidFill>
                  <a:srgbClr val="005A1E"/>
                </a:solidFill>
                <a:latin typeface="Work Sans Medium"/>
                <a:cs typeface="Work Sans Medium"/>
              </a:rPr>
              <a:t>HYTE-</a:t>
            </a:r>
            <a:r>
              <a:rPr sz="4000" b="0" spc="-70" dirty="0">
                <a:solidFill>
                  <a:srgbClr val="005A1E"/>
                </a:solidFill>
                <a:latin typeface="Work Sans Medium"/>
                <a:cs typeface="Work Sans Medium"/>
              </a:rPr>
              <a:t>kerroin</a:t>
            </a:r>
            <a:endParaRPr sz="4000">
              <a:latin typeface="Work Sans Medium"/>
              <a:cs typeface="Work Sans Medium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623817" y="3648202"/>
            <a:ext cx="2727325" cy="1086485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2700" marR="5080">
              <a:lnSpc>
                <a:spcPct val="95100"/>
              </a:lnSpc>
              <a:spcBef>
                <a:spcPts val="240"/>
              </a:spcBef>
            </a:pPr>
            <a:r>
              <a:rPr sz="2400" b="0" spc="-55" dirty="0">
                <a:solidFill>
                  <a:srgbClr val="1E1E1E"/>
                </a:solidFill>
                <a:latin typeface="Work Sans Light"/>
                <a:cs typeface="Work Sans Light"/>
              </a:rPr>
              <a:t>Hyvinvoinnin</a:t>
            </a:r>
            <a:r>
              <a:rPr sz="2400" b="0" spc="-11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400" b="0" spc="-25" dirty="0">
                <a:solidFill>
                  <a:srgbClr val="1E1E1E"/>
                </a:solidFill>
                <a:latin typeface="Work Sans Light"/>
                <a:cs typeface="Work Sans Light"/>
              </a:rPr>
              <a:t>ja </a:t>
            </a:r>
            <a:r>
              <a:rPr sz="2400" b="0" spc="-10" dirty="0">
                <a:solidFill>
                  <a:srgbClr val="1E1E1E"/>
                </a:solidFill>
                <a:latin typeface="Work Sans Light"/>
                <a:cs typeface="Work Sans Light"/>
              </a:rPr>
              <a:t>terveyden </a:t>
            </a:r>
            <a:r>
              <a:rPr sz="2400" b="0" spc="-55" dirty="0">
                <a:solidFill>
                  <a:srgbClr val="1E1E1E"/>
                </a:solidFill>
                <a:latin typeface="Work Sans Light"/>
                <a:cs typeface="Work Sans Light"/>
              </a:rPr>
              <a:t>edistämisen</a:t>
            </a:r>
            <a:r>
              <a:rPr sz="2400" b="0" spc="-12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400" b="0" spc="-35" dirty="0">
                <a:solidFill>
                  <a:srgbClr val="1E1E1E"/>
                </a:solidFill>
                <a:latin typeface="Work Sans Light"/>
                <a:cs typeface="Work Sans Light"/>
              </a:rPr>
              <a:t>kerroin</a:t>
            </a:r>
            <a:endParaRPr sz="2400">
              <a:latin typeface="Work Sans Light"/>
              <a:cs typeface="Work Sans Ligh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" name="object 3"/>
            <p:cNvSpPr/>
            <p:nvPr/>
          </p:nvSpPr>
          <p:spPr>
            <a:xfrm>
              <a:off x="3433570" y="0"/>
              <a:ext cx="8758555" cy="6858000"/>
            </a:xfrm>
            <a:custGeom>
              <a:avLst/>
              <a:gdLst/>
              <a:ahLst/>
              <a:cxnLst/>
              <a:rect l="l" t="t" r="r" b="b"/>
              <a:pathLst>
                <a:path w="8758555" h="6858000">
                  <a:moveTo>
                    <a:pt x="0" y="6858000"/>
                  </a:moveTo>
                  <a:lnTo>
                    <a:pt x="8758429" y="6858000"/>
                  </a:lnTo>
                  <a:lnTo>
                    <a:pt x="8758429" y="0"/>
                  </a:lnTo>
                  <a:lnTo>
                    <a:pt x="0" y="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rgbClr val="FD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3434079" cy="6858000"/>
            </a:xfrm>
            <a:custGeom>
              <a:avLst/>
              <a:gdLst/>
              <a:ahLst/>
              <a:cxnLst/>
              <a:rect l="l" t="t" r="r" b="b"/>
              <a:pathLst>
                <a:path w="3434079" h="6858000">
                  <a:moveTo>
                    <a:pt x="3433571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3433571" y="6858000"/>
                  </a:lnTo>
                  <a:lnTo>
                    <a:pt x="343357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261198" y="203200"/>
              <a:ext cx="59690" cy="213360"/>
            </a:xfrm>
            <a:custGeom>
              <a:avLst/>
              <a:gdLst/>
              <a:ahLst/>
              <a:cxnLst/>
              <a:rect l="l" t="t" r="r" b="b"/>
              <a:pathLst>
                <a:path w="59690" h="213359">
                  <a:moveTo>
                    <a:pt x="23025" y="0"/>
                  </a:moveTo>
                  <a:lnTo>
                    <a:pt x="0" y="0"/>
                  </a:lnTo>
                  <a:lnTo>
                    <a:pt x="0" y="174497"/>
                  </a:lnTo>
                  <a:lnTo>
                    <a:pt x="19272" y="210613"/>
                  </a:lnTo>
                  <a:lnTo>
                    <a:pt x="34582" y="212978"/>
                  </a:lnTo>
                  <a:lnTo>
                    <a:pt x="38392" y="212978"/>
                  </a:lnTo>
                  <a:lnTo>
                    <a:pt x="59601" y="188848"/>
                  </a:lnTo>
                  <a:lnTo>
                    <a:pt x="49568" y="192023"/>
                  </a:lnTo>
                  <a:lnTo>
                    <a:pt x="43853" y="192913"/>
                  </a:lnTo>
                  <a:lnTo>
                    <a:pt x="34074" y="192913"/>
                  </a:lnTo>
                  <a:lnTo>
                    <a:pt x="29756" y="191515"/>
                  </a:lnTo>
                  <a:lnTo>
                    <a:pt x="24422" y="185928"/>
                  </a:lnTo>
                  <a:lnTo>
                    <a:pt x="23025" y="180847"/>
                  </a:lnTo>
                  <a:lnTo>
                    <a:pt x="23025" y="0"/>
                  </a:lnTo>
                  <a:close/>
                </a:path>
              </a:pathLst>
            </a:custGeom>
            <a:solidFill>
              <a:srgbClr val="005A1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02779" y="203200"/>
              <a:ext cx="126060" cy="210184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73099" y="228472"/>
              <a:ext cx="106794" cy="187705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203200" y="203199"/>
              <a:ext cx="1117600" cy="1062990"/>
            </a:xfrm>
            <a:custGeom>
              <a:avLst/>
              <a:gdLst/>
              <a:ahLst/>
              <a:cxnLst/>
              <a:rect l="l" t="t" r="r" b="b"/>
              <a:pathLst>
                <a:path w="1117600" h="1062990">
                  <a:moveTo>
                    <a:pt x="501116" y="568706"/>
                  </a:moveTo>
                  <a:lnTo>
                    <a:pt x="477418" y="524040"/>
                  </a:lnTo>
                  <a:lnTo>
                    <a:pt x="447789" y="483450"/>
                  </a:lnTo>
                  <a:lnTo>
                    <a:pt x="412813" y="447522"/>
                  </a:lnTo>
                  <a:lnTo>
                    <a:pt x="373062" y="416839"/>
                  </a:lnTo>
                  <a:lnTo>
                    <a:pt x="329107" y="391972"/>
                  </a:lnTo>
                  <a:lnTo>
                    <a:pt x="281520" y="373494"/>
                  </a:lnTo>
                  <a:lnTo>
                    <a:pt x="230898" y="361988"/>
                  </a:lnTo>
                  <a:lnTo>
                    <a:pt x="177800" y="358025"/>
                  </a:lnTo>
                  <a:lnTo>
                    <a:pt x="130009" y="361213"/>
                  </a:lnTo>
                  <a:lnTo>
                    <a:pt x="84162" y="370522"/>
                  </a:lnTo>
                  <a:lnTo>
                    <a:pt x="40690" y="385559"/>
                  </a:lnTo>
                  <a:lnTo>
                    <a:pt x="0" y="405892"/>
                  </a:lnTo>
                  <a:lnTo>
                    <a:pt x="23698" y="450570"/>
                  </a:lnTo>
                  <a:lnTo>
                    <a:pt x="53340" y="491159"/>
                  </a:lnTo>
                  <a:lnTo>
                    <a:pt x="88315" y="527088"/>
                  </a:lnTo>
                  <a:lnTo>
                    <a:pt x="128066" y="557771"/>
                  </a:lnTo>
                  <a:lnTo>
                    <a:pt x="172021" y="582637"/>
                  </a:lnTo>
                  <a:lnTo>
                    <a:pt x="219595" y="601116"/>
                  </a:lnTo>
                  <a:lnTo>
                    <a:pt x="270217" y="612622"/>
                  </a:lnTo>
                  <a:lnTo>
                    <a:pt x="323316" y="616585"/>
                  </a:lnTo>
                  <a:lnTo>
                    <a:pt x="371106" y="613397"/>
                  </a:lnTo>
                  <a:lnTo>
                    <a:pt x="416941" y="604075"/>
                  </a:lnTo>
                  <a:lnTo>
                    <a:pt x="460425" y="589051"/>
                  </a:lnTo>
                  <a:lnTo>
                    <a:pt x="501116" y="568706"/>
                  </a:lnTo>
                  <a:close/>
                </a:path>
                <a:path w="1117600" h="1062990">
                  <a:moveTo>
                    <a:pt x="531101" y="711200"/>
                  </a:moveTo>
                  <a:lnTo>
                    <a:pt x="530580" y="692111"/>
                  </a:lnTo>
                  <a:lnTo>
                    <a:pt x="529069" y="673290"/>
                  </a:lnTo>
                  <a:lnTo>
                    <a:pt x="526580" y="654773"/>
                  </a:lnTo>
                  <a:lnTo>
                    <a:pt x="523163" y="636524"/>
                  </a:lnTo>
                  <a:lnTo>
                    <a:pt x="475551" y="644626"/>
                  </a:lnTo>
                  <a:lnTo>
                    <a:pt x="430339" y="658850"/>
                  </a:lnTo>
                  <a:lnTo>
                    <a:pt x="387959" y="678738"/>
                  </a:lnTo>
                  <a:lnTo>
                    <a:pt x="348881" y="703859"/>
                  </a:lnTo>
                  <a:lnTo>
                    <a:pt x="313550" y="733742"/>
                  </a:lnTo>
                  <a:lnTo>
                    <a:pt x="282422" y="767956"/>
                  </a:lnTo>
                  <a:lnTo>
                    <a:pt x="255930" y="806043"/>
                  </a:lnTo>
                  <a:lnTo>
                    <a:pt x="234543" y="847534"/>
                  </a:lnTo>
                  <a:lnTo>
                    <a:pt x="218719" y="892009"/>
                  </a:lnTo>
                  <a:lnTo>
                    <a:pt x="208876" y="938999"/>
                  </a:lnTo>
                  <a:lnTo>
                    <a:pt x="205498" y="988060"/>
                  </a:lnTo>
                  <a:lnTo>
                    <a:pt x="206019" y="1007160"/>
                  </a:lnTo>
                  <a:lnTo>
                    <a:pt x="207530" y="1025969"/>
                  </a:lnTo>
                  <a:lnTo>
                    <a:pt x="210019" y="1044498"/>
                  </a:lnTo>
                  <a:lnTo>
                    <a:pt x="213448" y="1062736"/>
                  </a:lnTo>
                  <a:lnTo>
                    <a:pt x="261061" y="1054646"/>
                  </a:lnTo>
                  <a:lnTo>
                    <a:pt x="306273" y="1040422"/>
                  </a:lnTo>
                  <a:lnTo>
                    <a:pt x="348640" y="1020533"/>
                  </a:lnTo>
                  <a:lnTo>
                    <a:pt x="387718" y="995413"/>
                  </a:lnTo>
                  <a:lnTo>
                    <a:pt x="423049" y="965530"/>
                  </a:lnTo>
                  <a:lnTo>
                    <a:pt x="454177" y="931316"/>
                  </a:lnTo>
                  <a:lnTo>
                    <a:pt x="480669" y="893229"/>
                  </a:lnTo>
                  <a:lnTo>
                    <a:pt x="502056" y="851738"/>
                  </a:lnTo>
                  <a:lnTo>
                    <a:pt x="517880" y="807262"/>
                  </a:lnTo>
                  <a:lnTo>
                    <a:pt x="527723" y="760272"/>
                  </a:lnTo>
                  <a:lnTo>
                    <a:pt x="531101" y="711200"/>
                  </a:lnTo>
                  <a:close/>
                </a:path>
                <a:path w="1117600" h="1062990">
                  <a:moveTo>
                    <a:pt x="676617" y="263398"/>
                  </a:moveTo>
                  <a:lnTo>
                    <a:pt x="672909" y="212051"/>
                  </a:lnTo>
                  <a:lnTo>
                    <a:pt x="662127" y="162966"/>
                  </a:lnTo>
                  <a:lnTo>
                    <a:pt x="644817" y="116700"/>
                  </a:lnTo>
                  <a:lnTo>
                    <a:pt x="621461" y="73774"/>
                  </a:lnTo>
                  <a:lnTo>
                    <a:pt x="592620" y="34696"/>
                  </a:lnTo>
                  <a:lnTo>
                    <a:pt x="558800" y="0"/>
                  </a:lnTo>
                  <a:lnTo>
                    <a:pt x="524967" y="34696"/>
                  </a:lnTo>
                  <a:lnTo>
                    <a:pt x="496112" y="73774"/>
                  </a:lnTo>
                  <a:lnTo>
                    <a:pt x="472770" y="116700"/>
                  </a:lnTo>
                  <a:lnTo>
                    <a:pt x="455460" y="162966"/>
                  </a:lnTo>
                  <a:lnTo>
                    <a:pt x="444677" y="212051"/>
                  </a:lnTo>
                  <a:lnTo>
                    <a:pt x="440969" y="263398"/>
                  </a:lnTo>
                  <a:lnTo>
                    <a:pt x="444677" y="314756"/>
                  </a:lnTo>
                  <a:lnTo>
                    <a:pt x="455460" y="363804"/>
                  </a:lnTo>
                  <a:lnTo>
                    <a:pt x="472770" y="410044"/>
                  </a:lnTo>
                  <a:lnTo>
                    <a:pt x="496112" y="452945"/>
                  </a:lnTo>
                  <a:lnTo>
                    <a:pt x="524967" y="491998"/>
                  </a:lnTo>
                  <a:lnTo>
                    <a:pt x="558800" y="526681"/>
                  </a:lnTo>
                  <a:lnTo>
                    <a:pt x="592620" y="491998"/>
                  </a:lnTo>
                  <a:lnTo>
                    <a:pt x="621461" y="452945"/>
                  </a:lnTo>
                  <a:lnTo>
                    <a:pt x="644817" y="410044"/>
                  </a:lnTo>
                  <a:lnTo>
                    <a:pt x="662127" y="363804"/>
                  </a:lnTo>
                  <a:lnTo>
                    <a:pt x="672909" y="314756"/>
                  </a:lnTo>
                  <a:lnTo>
                    <a:pt x="676617" y="263398"/>
                  </a:lnTo>
                  <a:close/>
                </a:path>
                <a:path w="1117600" h="1062990">
                  <a:moveTo>
                    <a:pt x="912088" y="988060"/>
                  </a:moveTo>
                  <a:lnTo>
                    <a:pt x="908710" y="938999"/>
                  </a:lnTo>
                  <a:lnTo>
                    <a:pt x="898867" y="892009"/>
                  </a:lnTo>
                  <a:lnTo>
                    <a:pt x="883043" y="847534"/>
                  </a:lnTo>
                  <a:lnTo>
                    <a:pt x="861656" y="806043"/>
                  </a:lnTo>
                  <a:lnTo>
                    <a:pt x="835164" y="767956"/>
                  </a:lnTo>
                  <a:lnTo>
                    <a:pt x="804037" y="733742"/>
                  </a:lnTo>
                  <a:lnTo>
                    <a:pt x="768705" y="703859"/>
                  </a:lnTo>
                  <a:lnTo>
                    <a:pt x="729627" y="678738"/>
                  </a:lnTo>
                  <a:lnTo>
                    <a:pt x="687247" y="658850"/>
                  </a:lnTo>
                  <a:lnTo>
                    <a:pt x="642035" y="644626"/>
                  </a:lnTo>
                  <a:lnTo>
                    <a:pt x="594423" y="636524"/>
                  </a:lnTo>
                  <a:lnTo>
                    <a:pt x="590994" y="654786"/>
                  </a:lnTo>
                  <a:lnTo>
                    <a:pt x="588505" y="673341"/>
                  </a:lnTo>
                  <a:lnTo>
                    <a:pt x="586994" y="692162"/>
                  </a:lnTo>
                  <a:lnTo>
                    <a:pt x="586486" y="711200"/>
                  </a:lnTo>
                  <a:lnTo>
                    <a:pt x="589851" y="760272"/>
                  </a:lnTo>
                  <a:lnTo>
                    <a:pt x="599694" y="807275"/>
                  </a:lnTo>
                  <a:lnTo>
                    <a:pt x="615530" y="851750"/>
                  </a:lnTo>
                  <a:lnTo>
                    <a:pt x="636917" y="893267"/>
                  </a:lnTo>
                  <a:lnTo>
                    <a:pt x="663397" y="931354"/>
                  </a:lnTo>
                  <a:lnTo>
                    <a:pt x="694537" y="965581"/>
                  </a:lnTo>
                  <a:lnTo>
                    <a:pt x="729869" y="995476"/>
                  </a:lnTo>
                  <a:lnTo>
                    <a:pt x="768946" y="1020584"/>
                  </a:lnTo>
                  <a:lnTo>
                    <a:pt x="811314" y="1040472"/>
                  </a:lnTo>
                  <a:lnTo>
                    <a:pt x="856526" y="1054671"/>
                  </a:lnTo>
                  <a:lnTo>
                    <a:pt x="904125" y="1062736"/>
                  </a:lnTo>
                  <a:lnTo>
                    <a:pt x="907554" y="1044549"/>
                  </a:lnTo>
                  <a:lnTo>
                    <a:pt x="910043" y="1026020"/>
                  </a:lnTo>
                  <a:lnTo>
                    <a:pt x="911567" y="1007186"/>
                  </a:lnTo>
                  <a:lnTo>
                    <a:pt x="912088" y="988060"/>
                  </a:lnTo>
                  <a:close/>
                </a:path>
                <a:path w="1117600" h="1062990">
                  <a:moveTo>
                    <a:pt x="1117600" y="405892"/>
                  </a:moveTo>
                  <a:lnTo>
                    <a:pt x="1076883" y="385559"/>
                  </a:lnTo>
                  <a:lnTo>
                    <a:pt x="1033399" y="370522"/>
                  </a:lnTo>
                  <a:lnTo>
                    <a:pt x="987564" y="361213"/>
                  </a:lnTo>
                  <a:lnTo>
                    <a:pt x="939787" y="358025"/>
                  </a:lnTo>
                  <a:lnTo>
                    <a:pt x="886675" y="361988"/>
                  </a:lnTo>
                  <a:lnTo>
                    <a:pt x="836053" y="373494"/>
                  </a:lnTo>
                  <a:lnTo>
                    <a:pt x="788479" y="391972"/>
                  </a:lnTo>
                  <a:lnTo>
                    <a:pt x="744524" y="416839"/>
                  </a:lnTo>
                  <a:lnTo>
                    <a:pt x="704773" y="447522"/>
                  </a:lnTo>
                  <a:lnTo>
                    <a:pt x="669798" y="483450"/>
                  </a:lnTo>
                  <a:lnTo>
                    <a:pt x="640168" y="524040"/>
                  </a:lnTo>
                  <a:lnTo>
                    <a:pt x="616470" y="568706"/>
                  </a:lnTo>
                  <a:lnTo>
                    <a:pt x="657161" y="589051"/>
                  </a:lnTo>
                  <a:lnTo>
                    <a:pt x="700633" y="604075"/>
                  </a:lnTo>
                  <a:lnTo>
                    <a:pt x="746467" y="613397"/>
                  </a:lnTo>
                  <a:lnTo>
                    <a:pt x="794258" y="616585"/>
                  </a:lnTo>
                  <a:lnTo>
                    <a:pt x="847356" y="612622"/>
                  </a:lnTo>
                  <a:lnTo>
                    <a:pt x="897978" y="601116"/>
                  </a:lnTo>
                  <a:lnTo>
                    <a:pt x="945565" y="582637"/>
                  </a:lnTo>
                  <a:lnTo>
                    <a:pt x="989507" y="557771"/>
                  </a:lnTo>
                  <a:lnTo>
                    <a:pt x="1029271" y="527088"/>
                  </a:lnTo>
                  <a:lnTo>
                    <a:pt x="1064247" y="491159"/>
                  </a:lnTo>
                  <a:lnTo>
                    <a:pt x="1093876" y="450570"/>
                  </a:lnTo>
                  <a:lnTo>
                    <a:pt x="1117600" y="405892"/>
                  </a:lnTo>
                  <a:close/>
                </a:path>
              </a:pathLst>
            </a:custGeom>
            <a:solidFill>
              <a:srgbClr val="005A1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21995" y="1700021"/>
            <a:ext cx="13106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spc="-70" dirty="0">
                <a:solidFill>
                  <a:srgbClr val="005A1E"/>
                </a:solidFill>
                <a:latin typeface="Work Sans Light"/>
                <a:cs typeface="Work Sans Light"/>
              </a:rPr>
              <a:t>HYTE-</a:t>
            </a:r>
            <a:endParaRPr sz="3600">
              <a:latin typeface="Work Sans Light"/>
              <a:cs typeface="Work Sans Ligh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21995" y="2194052"/>
            <a:ext cx="3028315" cy="3043555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530"/>
              </a:spcBef>
            </a:pPr>
            <a:r>
              <a:rPr sz="3600" b="0" spc="-100" dirty="0">
                <a:solidFill>
                  <a:srgbClr val="005A1E"/>
                </a:solidFill>
                <a:latin typeface="Work Sans Light"/>
                <a:cs typeface="Work Sans Light"/>
              </a:rPr>
              <a:t>kerroinraportin </a:t>
            </a:r>
            <a:r>
              <a:rPr sz="3600" b="0" spc="-95" dirty="0">
                <a:solidFill>
                  <a:srgbClr val="005A1E"/>
                </a:solidFill>
                <a:latin typeface="Work Sans Light"/>
                <a:cs typeface="Work Sans Light"/>
              </a:rPr>
              <a:t>avulla</a:t>
            </a:r>
            <a:r>
              <a:rPr sz="3600" b="0" spc="-185" dirty="0">
                <a:solidFill>
                  <a:srgbClr val="005A1E"/>
                </a:solidFill>
                <a:latin typeface="Work Sans Light"/>
                <a:cs typeface="Work Sans Light"/>
              </a:rPr>
              <a:t> </a:t>
            </a:r>
            <a:r>
              <a:rPr sz="3600" b="0" spc="-20" dirty="0">
                <a:solidFill>
                  <a:srgbClr val="005A1E"/>
                </a:solidFill>
                <a:latin typeface="Work Sans Light"/>
                <a:cs typeface="Work Sans Light"/>
              </a:rPr>
              <a:t>voit </a:t>
            </a:r>
            <a:r>
              <a:rPr sz="3600" b="0" spc="-10" dirty="0">
                <a:solidFill>
                  <a:srgbClr val="005A1E"/>
                </a:solidFill>
                <a:latin typeface="Work Sans Light"/>
                <a:cs typeface="Work Sans Light"/>
              </a:rPr>
              <a:t>seurata, </a:t>
            </a:r>
            <a:r>
              <a:rPr sz="3600" b="0" spc="-105" dirty="0">
                <a:solidFill>
                  <a:srgbClr val="005A1E"/>
                </a:solidFill>
                <a:latin typeface="Work Sans Light"/>
                <a:cs typeface="Work Sans Light"/>
              </a:rPr>
              <a:t>vertailla</a:t>
            </a:r>
            <a:r>
              <a:rPr sz="3600" b="0" spc="-140" dirty="0">
                <a:solidFill>
                  <a:srgbClr val="005A1E"/>
                </a:solidFill>
                <a:latin typeface="Work Sans Light"/>
                <a:cs typeface="Work Sans Light"/>
              </a:rPr>
              <a:t> </a:t>
            </a:r>
            <a:r>
              <a:rPr sz="3600" b="0" spc="-25" dirty="0">
                <a:solidFill>
                  <a:srgbClr val="005A1E"/>
                </a:solidFill>
                <a:latin typeface="Work Sans Light"/>
                <a:cs typeface="Work Sans Light"/>
              </a:rPr>
              <a:t>ja </a:t>
            </a:r>
            <a:r>
              <a:rPr sz="3600" b="0" spc="-95" dirty="0">
                <a:solidFill>
                  <a:srgbClr val="005A1E"/>
                </a:solidFill>
                <a:latin typeface="Work Sans Light"/>
                <a:cs typeface="Work Sans Light"/>
              </a:rPr>
              <a:t>arvioida</a:t>
            </a:r>
            <a:r>
              <a:rPr sz="3600" b="0" spc="-240" dirty="0">
                <a:solidFill>
                  <a:srgbClr val="005A1E"/>
                </a:solidFill>
                <a:latin typeface="Work Sans Light"/>
                <a:cs typeface="Work Sans Light"/>
              </a:rPr>
              <a:t> </a:t>
            </a:r>
            <a:r>
              <a:rPr sz="3600" b="0" spc="-20" dirty="0">
                <a:solidFill>
                  <a:srgbClr val="005A1E"/>
                </a:solidFill>
                <a:latin typeface="Work Sans Light"/>
                <a:cs typeface="Work Sans Light"/>
              </a:rPr>
              <a:t>omaa </a:t>
            </a:r>
            <a:r>
              <a:rPr sz="3600" b="0" spc="-10" dirty="0">
                <a:solidFill>
                  <a:srgbClr val="005A1E"/>
                </a:solidFill>
                <a:latin typeface="Work Sans Light"/>
                <a:cs typeface="Work Sans Light"/>
              </a:rPr>
              <a:t>toimintaa</a:t>
            </a:r>
            <a:endParaRPr sz="3600">
              <a:latin typeface="Work Sans Light"/>
              <a:cs typeface="Work Sans Ligh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597655" y="6371945"/>
            <a:ext cx="293179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0" dirty="0">
                <a:solidFill>
                  <a:srgbClr val="1E1E1E"/>
                </a:solidFill>
                <a:latin typeface="Work Sans Light"/>
                <a:cs typeface="Work Sans Light"/>
              </a:rPr>
              <a:t>Tutustu:</a:t>
            </a:r>
            <a:r>
              <a:rPr sz="1600" b="0" spc="-1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1600" b="0" u="sng" spc="-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Work Sans Light"/>
                <a:cs typeface="Work Sans Light"/>
                <a:hlinkClick r:id="rId4"/>
              </a:rPr>
              <a:t>Hyte-</a:t>
            </a:r>
            <a:r>
              <a:rPr sz="1600" b="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Work Sans Light"/>
                <a:cs typeface="Work Sans Light"/>
                <a:hlinkClick r:id="rId4"/>
              </a:rPr>
              <a:t>kerroinraporttiin</a:t>
            </a:r>
            <a:endParaRPr sz="1600">
              <a:latin typeface="Work Sans Light"/>
              <a:cs typeface="Work Sans Light"/>
            </a:endParaRPr>
          </a:p>
        </p:txBody>
      </p:sp>
      <p:pic>
        <p:nvPicPr>
          <p:cNvPr id="12" name="object 1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429000" y="414477"/>
            <a:ext cx="8763000" cy="576999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5A1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973747" y="200025"/>
            <a:ext cx="351155" cy="215265"/>
            <a:chOff x="973747" y="200025"/>
            <a:chExt cx="351155" cy="215265"/>
          </a:xfrm>
        </p:grpSpPr>
        <p:sp>
          <p:nvSpPr>
            <p:cNvPr id="4" name="object 4"/>
            <p:cNvSpPr/>
            <p:nvPr/>
          </p:nvSpPr>
          <p:spPr>
            <a:xfrm>
              <a:off x="1264246" y="200025"/>
              <a:ext cx="60325" cy="215265"/>
            </a:xfrm>
            <a:custGeom>
              <a:avLst/>
              <a:gdLst/>
              <a:ahLst/>
              <a:cxnLst/>
              <a:rect l="l" t="t" r="r" b="b"/>
              <a:pathLst>
                <a:path w="60325" h="215265">
                  <a:moveTo>
                    <a:pt x="23279" y="0"/>
                  </a:moveTo>
                  <a:lnTo>
                    <a:pt x="0" y="0"/>
                  </a:lnTo>
                  <a:lnTo>
                    <a:pt x="0" y="175895"/>
                  </a:lnTo>
                  <a:lnTo>
                    <a:pt x="19405" y="212375"/>
                  </a:lnTo>
                  <a:lnTo>
                    <a:pt x="34836" y="214757"/>
                  </a:lnTo>
                  <a:lnTo>
                    <a:pt x="42456" y="214503"/>
                  </a:lnTo>
                  <a:lnTo>
                    <a:pt x="49822" y="213105"/>
                  </a:lnTo>
                  <a:lnTo>
                    <a:pt x="53251" y="212090"/>
                  </a:lnTo>
                  <a:lnTo>
                    <a:pt x="56299" y="210692"/>
                  </a:lnTo>
                  <a:lnTo>
                    <a:pt x="60109" y="190372"/>
                  </a:lnTo>
                  <a:lnTo>
                    <a:pt x="55791" y="192023"/>
                  </a:lnTo>
                  <a:lnTo>
                    <a:pt x="52489" y="193040"/>
                  </a:lnTo>
                  <a:lnTo>
                    <a:pt x="47409" y="194183"/>
                  </a:lnTo>
                  <a:lnTo>
                    <a:pt x="44234" y="194436"/>
                  </a:lnTo>
                  <a:lnTo>
                    <a:pt x="34328" y="194436"/>
                  </a:lnTo>
                  <a:lnTo>
                    <a:pt x="30010" y="193040"/>
                  </a:lnTo>
                  <a:lnTo>
                    <a:pt x="24549" y="187452"/>
                  </a:lnTo>
                  <a:lnTo>
                    <a:pt x="23279" y="182371"/>
                  </a:lnTo>
                  <a:lnTo>
                    <a:pt x="23279" y="0"/>
                  </a:lnTo>
                  <a:close/>
                </a:path>
              </a:pathLst>
            </a:custGeom>
            <a:solidFill>
              <a:srgbClr val="FFF7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04506" y="200025"/>
              <a:ext cx="127114" cy="211835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73747" y="225552"/>
              <a:ext cx="107683" cy="189229"/>
            </a:xfrm>
            <a:prstGeom prst="rect">
              <a:avLst/>
            </a:prstGeom>
          </p:spPr>
        </p:pic>
      </p:grpSp>
      <p:sp>
        <p:nvSpPr>
          <p:cNvPr id="7" name="object 7"/>
          <p:cNvSpPr/>
          <p:nvPr/>
        </p:nvSpPr>
        <p:spPr>
          <a:xfrm>
            <a:off x="197446" y="200024"/>
            <a:ext cx="1127125" cy="1071880"/>
          </a:xfrm>
          <a:custGeom>
            <a:avLst/>
            <a:gdLst/>
            <a:ahLst/>
            <a:cxnLst/>
            <a:rect l="l" t="t" r="r" b="b"/>
            <a:pathLst>
              <a:path w="1127125" h="1071880">
                <a:moveTo>
                  <a:pt x="505282" y="573405"/>
                </a:moveTo>
                <a:lnTo>
                  <a:pt x="484352" y="533184"/>
                </a:lnTo>
                <a:lnTo>
                  <a:pt x="458635" y="496150"/>
                </a:lnTo>
                <a:lnTo>
                  <a:pt x="428561" y="462724"/>
                </a:lnTo>
                <a:lnTo>
                  <a:pt x="394525" y="433324"/>
                </a:lnTo>
                <a:lnTo>
                  <a:pt x="356946" y="408355"/>
                </a:lnTo>
                <a:lnTo>
                  <a:pt x="316217" y="388226"/>
                </a:lnTo>
                <a:lnTo>
                  <a:pt x="272757" y="373341"/>
                </a:lnTo>
                <a:lnTo>
                  <a:pt x="226974" y="364109"/>
                </a:lnTo>
                <a:lnTo>
                  <a:pt x="179273" y="360946"/>
                </a:lnTo>
                <a:lnTo>
                  <a:pt x="131089" y="364185"/>
                </a:lnTo>
                <a:lnTo>
                  <a:pt x="84874" y="373608"/>
                </a:lnTo>
                <a:lnTo>
                  <a:pt x="41033" y="388797"/>
                </a:lnTo>
                <a:lnTo>
                  <a:pt x="0" y="409333"/>
                </a:lnTo>
                <a:lnTo>
                  <a:pt x="20942" y="449554"/>
                </a:lnTo>
                <a:lnTo>
                  <a:pt x="46647" y="486587"/>
                </a:lnTo>
                <a:lnTo>
                  <a:pt x="76733" y="520014"/>
                </a:lnTo>
                <a:lnTo>
                  <a:pt x="110756" y="549414"/>
                </a:lnTo>
                <a:lnTo>
                  <a:pt x="148336" y="574382"/>
                </a:lnTo>
                <a:lnTo>
                  <a:pt x="189064" y="594512"/>
                </a:lnTo>
                <a:lnTo>
                  <a:pt x="232511" y="609396"/>
                </a:lnTo>
                <a:lnTo>
                  <a:pt x="278295" y="618629"/>
                </a:lnTo>
                <a:lnTo>
                  <a:pt x="325996" y="621792"/>
                </a:lnTo>
                <a:lnTo>
                  <a:pt x="374180" y="618553"/>
                </a:lnTo>
                <a:lnTo>
                  <a:pt x="420408" y="609130"/>
                </a:lnTo>
                <a:lnTo>
                  <a:pt x="464248" y="593940"/>
                </a:lnTo>
                <a:lnTo>
                  <a:pt x="505282" y="573405"/>
                </a:lnTo>
                <a:close/>
              </a:path>
              <a:path w="1127125" h="1071880">
                <a:moveTo>
                  <a:pt x="535520" y="717181"/>
                </a:moveTo>
                <a:lnTo>
                  <a:pt x="535000" y="697890"/>
                </a:lnTo>
                <a:lnTo>
                  <a:pt x="533463" y="678903"/>
                </a:lnTo>
                <a:lnTo>
                  <a:pt x="530961" y="660222"/>
                </a:lnTo>
                <a:lnTo>
                  <a:pt x="527507" y="641870"/>
                </a:lnTo>
                <a:lnTo>
                  <a:pt x="479501" y="650024"/>
                </a:lnTo>
                <a:lnTo>
                  <a:pt x="433908" y="664362"/>
                </a:lnTo>
                <a:lnTo>
                  <a:pt x="391185" y="684415"/>
                </a:lnTo>
                <a:lnTo>
                  <a:pt x="351777" y="709739"/>
                </a:lnTo>
                <a:lnTo>
                  <a:pt x="316153" y="739876"/>
                </a:lnTo>
                <a:lnTo>
                  <a:pt x="284759" y="774369"/>
                </a:lnTo>
                <a:lnTo>
                  <a:pt x="258051" y="812774"/>
                </a:lnTo>
                <a:lnTo>
                  <a:pt x="236486" y="854621"/>
                </a:lnTo>
                <a:lnTo>
                  <a:pt x="220522" y="899464"/>
                </a:lnTo>
                <a:lnTo>
                  <a:pt x="210616" y="946848"/>
                </a:lnTo>
                <a:lnTo>
                  <a:pt x="207213" y="996327"/>
                </a:lnTo>
                <a:lnTo>
                  <a:pt x="207721" y="1015555"/>
                </a:lnTo>
                <a:lnTo>
                  <a:pt x="209257" y="1034554"/>
                </a:lnTo>
                <a:lnTo>
                  <a:pt x="211772" y="1053261"/>
                </a:lnTo>
                <a:lnTo>
                  <a:pt x="215226" y="1071638"/>
                </a:lnTo>
                <a:lnTo>
                  <a:pt x="263232" y="1063472"/>
                </a:lnTo>
                <a:lnTo>
                  <a:pt x="308813" y="1049134"/>
                </a:lnTo>
                <a:lnTo>
                  <a:pt x="351536" y="1029081"/>
                </a:lnTo>
                <a:lnTo>
                  <a:pt x="390931" y="1003757"/>
                </a:lnTo>
                <a:lnTo>
                  <a:pt x="426567" y="973620"/>
                </a:lnTo>
                <a:lnTo>
                  <a:pt x="457949" y="939126"/>
                </a:lnTo>
                <a:lnTo>
                  <a:pt x="484657" y="900722"/>
                </a:lnTo>
                <a:lnTo>
                  <a:pt x="506222" y="858875"/>
                </a:lnTo>
                <a:lnTo>
                  <a:pt x="522198" y="814031"/>
                </a:lnTo>
                <a:lnTo>
                  <a:pt x="532104" y="766648"/>
                </a:lnTo>
                <a:lnTo>
                  <a:pt x="535520" y="717181"/>
                </a:lnTo>
                <a:close/>
              </a:path>
              <a:path w="1127125" h="1071880">
                <a:moveTo>
                  <a:pt x="682231" y="265569"/>
                </a:moveTo>
                <a:lnTo>
                  <a:pt x="678497" y="213779"/>
                </a:lnTo>
                <a:lnTo>
                  <a:pt x="667639" y="164312"/>
                </a:lnTo>
                <a:lnTo>
                  <a:pt x="650176" y="117690"/>
                </a:lnTo>
                <a:lnTo>
                  <a:pt x="626630" y="74409"/>
                </a:lnTo>
                <a:lnTo>
                  <a:pt x="597547" y="35013"/>
                </a:lnTo>
                <a:lnTo>
                  <a:pt x="563435" y="0"/>
                </a:lnTo>
                <a:lnTo>
                  <a:pt x="529323" y="35013"/>
                </a:lnTo>
                <a:lnTo>
                  <a:pt x="500240" y="74409"/>
                </a:lnTo>
                <a:lnTo>
                  <a:pt x="476707" y="117690"/>
                </a:lnTo>
                <a:lnTo>
                  <a:pt x="459244" y="164312"/>
                </a:lnTo>
                <a:lnTo>
                  <a:pt x="448386" y="213779"/>
                </a:lnTo>
                <a:lnTo>
                  <a:pt x="444639" y="265569"/>
                </a:lnTo>
                <a:lnTo>
                  <a:pt x="448386" y="317347"/>
                </a:lnTo>
                <a:lnTo>
                  <a:pt x="459244" y="366814"/>
                </a:lnTo>
                <a:lnTo>
                  <a:pt x="476707" y="413435"/>
                </a:lnTo>
                <a:lnTo>
                  <a:pt x="500240" y="456717"/>
                </a:lnTo>
                <a:lnTo>
                  <a:pt x="529323" y="496112"/>
                </a:lnTo>
                <a:lnTo>
                  <a:pt x="563435" y="531126"/>
                </a:lnTo>
                <a:lnTo>
                  <a:pt x="597547" y="496112"/>
                </a:lnTo>
                <a:lnTo>
                  <a:pt x="626630" y="456717"/>
                </a:lnTo>
                <a:lnTo>
                  <a:pt x="650176" y="413435"/>
                </a:lnTo>
                <a:lnTo>
                  <a:pt x="667639" y="366814"/>
                </a:lnTo>
                <a:lnTo>
                  <a:pt x="678497" y="317347"/>
                </a:lnTo>
                <a:lnTo>
                  <a:pt x="682231" y="265569"/>
                </a:lnTo>
                <a:close/>
              </a:path>
              <a:path w="1127125" h="1071880">
                <a:moveTo>
                  <a:pt x="919657" y="996327"/>
                </a:moveTo>
                <a:lnTo>
                  <a:pt x="916254" y="946848"/>
                </a:lnTo>
                <a:lnTo>
                  <a:pt x="906348" y="899464"/>
                </a:lnTo>
                <a:lnTo>
                  <a:pt x="890384" y="854621"/>
                </a:lnTo>
                <a:lnTo>
                  <a:pt x="868819" y="812774"/>
                </a:lnTo>
                <a:lnTo>
                  <a:pt x="842111" y="774369"/>
                </a:lnTo>
                <a:lnTo>
                  <a:pt x="810717" y="739876"/>
                </a:lnTo>
                <a:lnTo>
                  <a:pt x="775093" y="709739"/>
                </a:lnTo>
                <a:lnTo>
                  <a:pt x="735685" y="684415"/>
                </a:lnTo>
                <a:lnTo>
                  <a:pt x="692962" y="664362"/>
                </a:lnTo>
                <a:lnTo>
                  <a:pt x="647369" y="650024"/>
                </a:lnTo>
                <a:lnTo>
                  <a:pt x="599376" y="641870"/>
                </a:lnTo>
                <a:lnTo>
                  <a:pt x="595909" y="660234"/>
                </a:lnTo>
                <a:lnTo>
                  <a:pt x="593407" y="678954"/>
                </a:lnTo>
                <a:lnTo>
                  <a:pt x="591870" y="697941"/>
                </a:lnTo>
                <a:lnTo>
                  <a:pt x="591362" y="717181"/>
                </a:lnTo>
                <a:lnTo>
                  <a:pt x="594766" y="766648"/>
                </a:lnTo>
                <a:lnTo>
                  <a:pt x="604672" y="814031"/>
                </a:lnTo>
                <a:lnTo>
                  <a:pt x="620649" y="858875"/>
                </a:lnTo>
                <a:lnTo>
                  <a:pt x="642213" y="900722"/>
                </a:lnTo>
                <a:lnTo>
                  <a:pt x="668921" y="939126"/>
                </a:lnTo>
                <a:lnTo>
                  <a:pt x="700303" y="973620"/>
                </a:lnTo>
                <a:lnTo>
                  <a:pt x="735939" y="1003757"/>
                </a:lnTo>
                <a:lnTo>
                  <a:pt x="775335" y="1029081"/>
                </a:lnTo>
                <a:lnTo>
                  <a:pt x="818057" y="1049134"/>
                </a:lnTo>
                <a:lnTo>
                  <a:pt x="863638" y="1063472"/>
                </a:lnTo>
                <a:lnTo>
                  <a:pt x="911644" y="1071638"/>
                </a:lnTo>
                <a:lnTo>
                  <a:pt x="915098" y="1053261"/>
                </a:lnTo>
                <a:lnTo>
                  <a:pt x="917613" y="1034554"/>
                </a:lnTo>
                <a:lnTo>
                  <a:pt x="919149" y="1015555"/>
                </a:lnTo>
                <a:lnTo>
                  <a:pt x="919657" y="996327"/>
                </a:lnTo>
                <a:close/>
              </a:path>
              <a:path w="1127125" h="1071880">
                <a:moveTo>
                  <a:pt x="1126896" y="409333"/>
                </a:moveTo>
                <a:lnTo>
                  <a:pt x="1085837" y="388797"/>
                </a:lnTo>
                <a:lnTo>
                  <a:pt x="1041996" y="373608"/>
                </a:lnTo>
                <a:lnTo>
                  <a:pt x="995781" y="364185"/>
                </a:lnTo>
                <a:lnTo>
                  <a:pt x="947610" y="360946"/>
                </a:lnTo>
                <a:lnTo>
                  <a:pt x="899896" y="364109"/>
                </a:lnTo>
                <a:lnTo>
                  <a:pt x="854100" y="373341"/>
                </a:lnTo>
                <a:lnTo>
                  <a:pt x="810641" y="388226"/>
                </a:lnTo>
                <a:lnTo>
                  <a:pt x="769924" y="408355"/>
                </a:lnTo>
                <a:lnTo>
                  <a:pt x="732345" y="433324"/>
                </a:lnTo>
                <a:lnTo>
                  <a:pt x="698309" y="462724"/>
                </a:lnTo>
                <a:lnTo>
                  <a:pt x="668235" y="496150"/>
                </a:lnTo>
                <a:lnTo>
                  <a:pt x="642518" y="533184"/>
                </a:lnTo>
                <a:lnTo>
                  <a:pt x="621576" y="573405"/>
                </a:lnTo>
                <a:lnTo>
                  <a:pt x="662609" y="593940"/>
                </a:lnTo>
                <a:lnTo>
                  <a:pt x="706450" y="609130"/>
                </a:lnTo>
                <a:lnTo>
                  <a:pt x="752678" y="618553"/>
                </a:lnTo>
                <a:lnTo>
                  <a:pt x="800862" y="621792"/>
                </a:lnTo>
                <a:lnTo>
                  <a:pt x="848563" y="618629"/>
                </a:lnTo>
                <a:lnTo>
                  <a:pt x="894346" y="609396"/>
                </a:lnTo>
                <a:lnTo>
                  <a:pt x="937806" y="594512"/>
                </a:lnTo>
                <a:lnTo>
                  <a:pt x="978535" y="574382"/>
                </a:lnTo>
                <a:lnTo>
                  <a:pt x="1016114" y="549414"/>
                </a:lnTo>
                <a:lnTo>
                  <a:pt x="1050150" y="520014"/>
                </a:lnTo>
                <a:lnTo>
                  <a:pt x="1080236" y="486587"/>
                </a:lnTo>
                <a:lnTo>
                  <a:pt x="1105954" y="449554"/>
                </a:lnTo>
                <a:lnTo>
                  <a:pt x="1126896" y="409333"/>
                </a:lnTo>
                <a:close/>
              </a:path>
            </a:pathLst>
          </a:custGeom>
          <a:solidFill>
            <a:srgbClr val="FFF7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3995420" y="2052955"/>
            <a:ext cx="4469765" cy="2052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300" b="0" spc="-285" dirty="0">
                <a:solidFill>
                  <a:srgbClr val="FFF7F0"/>
                </a:solidFill>
                <a:latin typeface="Work Sans Light"/>
                <a:cs typeface="Work Sans Light"/>
              </a:rPr>
              <a:t>Kiitos!</a:t>
            </a:r>
            <a:endParaRPr sz="13300">
              <a:latin typeface="Work Sans Light"/>
              <a:cs typeface="Work Sans Ligh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7463" y="4719320"/>
            <a:ext cx="2251075" cy="1732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875665">
              <a:lnSpc>
                <a:spcPct val="100000"/>
              </a:lnSpc>
              <a:spcBef>
                <a:spcPts val="95"/>
              </a:spcBef>
            </a:pPr>
            <a:r>
              <a:rPr sz="1600" b="0" dirty="0">
                <a:solidFill>
                  <a:srgbClr val="FFFFFF"/>
                </a:solidFill>
                <a:latin typeface="Work Sans Light"/>
                <a:cs typeface="Work Sans Light"/>
              </a:rPr>
              <a:t>Timo</a:t>
            </a:r>
            <a:r>
              <a:rPr sz="1600" b="0" spc="-40" dirty="0">
                <a:solidFill>
                  <a:srgbClr val="FFFFFF"/>
                </a:solidFill>
                <a:latin typeface="Work Sans Light"/>
                <a:cs typeface="Work Sans Light"/>
              </a:rPr>
              <a:t> </a:t>
            </a:r>
            <a:r>
              <a:rPr sz="1600" b="0" spc="-10" dirty="0">
                <a:solidFill>
                  <a:srgbClr val="FFFFFF"/>
                </a:solidFill>
                <a:latin typeface="Work Sans Light"/>
                <a:cs typeface="Work Sans Light"/>
              </a:rPr>
              <a:t>Ståhl </a:t>
            </a:r>
            <a:r>
              <a:rPr sz="1600" b="0" dirty="0">
                <a:solidFill>
                  <a:srgbClr val="FFFFFF"/>
                </a:solidFill>
                <a:latin typeface="Work Sans Light"/>
                <a:cs typeface="Work Sans Light"/>
              </a:rPr>
              <a:t>Vesa</a:t>
            </a:r>
            <a:r>
              <a:rPr sz="1600" b="0" spc="-20" dirty="0">
                <a:solidFill>
                  <a:srgbClr val="FFFFFF"/>
                </a:solidFill>
                <a:latin typeface="Work Sans Light"/>
                <a:cs typeface="Work Sans Light"/>
              </a:rPr>
              <a:t> </a:t>
            </a:r>
            <a:r>
              <a:rPr sz="1600" b="0" spc="-10" dirty="0">
                <a:solidFill>
                  <a:srgbClr val="FFFFFF"/>
                </a:solidFill>
                <a:latin typeface="Work Sans Light"/>
                <a:cs typeface="Work Sans Light"/>
              </a:rPr>
              <a:t>Saaristo </a:t>
            </a:r>
            <a:r>
              <a:rPr sz="1600" b="0" dirty="0">
                <a:solidFill>
                  <a:srgbClr val="FFFFFF"/>
                </a:solidFill>
                <a:latin typeface="Work Sans Light"/>
                <a:cs typeface="Work Sans Light"/>
              </a:rPr>
              <a:t>Päivi</a:t>
            </a:r>
            <a:r>
              <a:rPr sz="1600" b="0" spc="-35" dirty="0">
                <a:solidFill>
                  <a:srgbClr val="FFFFFF"/>
                </a:solidFill>
                <a:latin typeface="Work Sans Light"/>
                <a:cs typeface="Work Sans Light"/>
              </a:rPr>
              <a:t> </a:t>
            </a:r>
            <a:r>
              <a:rPr sz="1600" b="0" spc="-10" dirty="0">
                <a:solidFill>
                  <a:srgbClr val="FFFFFF"/>
                </a:solidFill>
                <a:latin typeface="Work Sans Light"/>
                <a:cs typeface="Work Sans Light"/>
              </a:rPr>
              <a:t>Pelkonen </a:t>
            </a:r>
            <a:r>
              <a:rPr sz="1600" b="0" dirty="0">
                <a:solidFill>
                  <a:srgbClr val="FFFFFF"/>
                </a:solidFill>
                <a:latin typeface="Work Sans Light"/>
                <a:cs typeface="Work Sans Light"/>
              </a:rPr>
              <a:t>Niina</a:t>
            </a:r>
            <a:r>
              <a:rPr sz="1600" b="0" spc="-30" dirty="0">
                <a:solidFill>
                  <a:srgbClr val="FFFFFF"/>
                </a:solidFill>
                <a:latin typeface="Work Sans Light"/>
                <a:cs typeface="Work Sans Light"/>
              </a:rPr>
              <a:t> </a:t>
            </a:r>
            <a:r>
              <a:rPr sz="1600" b="0" spc="-10" dirty="0">
                <a:solidFill>
                  <a:srgbClr val="FFFFFF"/>
                </a:solidFill>
                <a:latin typeface="Work Sans Light"/>
                <a:cs typeface="Work Sans Light"/>
              </a:rPr>
              <a:t>Saukko </a:t>
            </a:r>
            <a:r>
              <a:rPr sz="1600" b="0" dirty="0">
                <a:solidFill>
                  <a:srgbClr val="FFFFFF"/>
                </a:solidFill>
                <a:latin typeface="Work Sans Light"/>
                <a:cs typeface="Work Sans Light"/>
              </a:rPr>
              <a:t>Kirsi</a:t>
            </a:r>
            <a:r>
              <a:rPr sz="1600" b="0" spc="-25" dirty="0">
                <a:solidFill>
                  <a:srgbClr val="FFFFFF"/>
                </a:solidFill>
                <a:latin typeface="Work Sans Light"/>
                <a:cs typeface="Work Sans Light"/>
              </a:rPr>
              <a:t> </a:t>
            </a:r>
            <a:r>
              <a:rPr sz="1600" b="0" spc="-20" dirty="0">
                <a:solidFill>
                  <a:srgbClr val="FFFFFF"/>
                </a:solidFill>
                <a:latin typeface="Work Sans Light"/>
                <a:cs typeface="Work Sans Light"/>
              </a:rPr>
              <a:t>Wiss</a:t>
            </a:r>
            <a:endParaRPr sz="1600">
              <a:latin typeface="Work Sans Light"/>
              <a:cs typeface="Work Sans Light"/>
            </a:endParaRP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sz="1600" b="0" spc="-10" dirty="0">
                <a:solidFill>
                  <a:srgbClr val="FFFFFF"/>
                </a:solidFill>
                <a:latin typeface="Work Sans Light"/>
                <a:cs typeface="Work Sans Light"/>
                <a:hlinkClick r:id="rId4"/>
              </a:rPr>
              <a:t>etunimi.sukunimi@thl.fi</a:t>
            </a:r>
            <a:endParaRPr sz="1600">
              <a:latin typeface="Work Sans Light"/>
              <a:cs typeface="Work Sans Ligh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6096000" cy="6858000"/>
            <a:chOff x="0" y="0"/>
            <a:chExt cx="6096000" cy="6858000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6096000" cy="6858000"/>
            </a:xfrm>
            <a:custGeom>
              <a:avLst/>
              <a:gdLst/>
              <a:ahLst/>
              <a:cxnLst/>
              <a:rect l="l" t="t" r="r" b="b"/>
              <a:pathLst>
                <a:path w="6096000" h="6858000">
                  <a:moveTo>
                    <a:pt x="609600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6096000" y="6858000"/>
                  </a:lnTo>
                  <a:lnTo>
                    <a:pt x="6096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72299" y="5846178"/>
              <a:ext cx="41275" cy="147320"/>
            </a:xfrm>
            <a:custGeom>
              <a:avLst/>
              <a:gdLst/>
              <a:ahLst/>
              <a:cxnLst/>
              <a:rect l="l" t="t" r="r" b="b"/>
              <a:pathLst>
                <a:path w="41275" h="147320">
                  <a:moveTo>
                    <a:pt x="15925" y="0"/>
                  </a:moveTo>
                  <a:lnTo>
                    <a:pt x="0" y="0"/>
                  </a:lnTo>
                  <a:lnTo>
                    <a:pt x="0" y="129641"/>
                  </a:lnTo>
                  <a:lnTo>
                    <a:pt x="1955" y="136334"/>
                  </a:lnTo>
                  <a:lnTo>
                    <a:pt x="9791" y="145097"/>
                  </a:lnTo>
                  <a:lnTo>
                    <a:pt x="15811" y="147269"/>
                  </a:lnTo>
                  <a:lnTo>
                    <a:pt x="26530" y="147269"/>
                  </a:lnTo>
                  <a:lnTo>
                    <a:pt x="34175" y="146126"/>
                  </a:lnTo>
                  <a:lnTo>
                    <a:pt x="36487" y="145427"/>
                  </a:lnTo>
                  <a:lnTo>
                    <a:pt x="38620" y="144487"/>
                  </a:lnTo>
                  <a:lnTo>
                    <a:pt x="41198" y="130568"/>
                  </a:lnTo>
                  <a:lnTo>
                    <a:pt x="35953" y="132359"/>
                  </a:lnTo>
                  <a:lnTo>
                    <a:pt x="32486" y="133146"/>
                  </a:lnTo>
                  <a:lnTo>
                    <a:pt x="23545" y="133349"/>
                  </a:lnTo>
                  <a:lnTo>
                    <a:pt x="20574" y="132384"/>
                  </a:lnTo>
                  <a:lnTo>
                    <a:pt x="16852" y="128536"/>
                  </a:lnTo>
                  <a:lnTo>
                    <a:pt x="15925" y="125044"/>
                  </a:lnTo>
                  <a:lnTo>
                    <a:pt x="15925" y="0"/>
                  </a:lnTo>
                  <a:close/>
                </a:path>
              </a:pathLst>
            </a:custGeom>
            <a:solidFill>
              <a:srgbClr val="005A1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73099" y="5846178"/>
              <a:ext cx="176822" cy="147256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240804" y="5846190"/>
              <a:ext cx="772795" cy="735330"/>
            </a:xfrm>
            <a:custGeom>
              <a:avLst/>
              <a:gdLst/>
              <a:ahLst/>
              <a:cxnLst/>
              <a:rect l="l" t="t" r="r" b="b"/>
              <a:pathLst>
                <a:path w="772794" h="735329">
                  <a:moveTo>
                    <a:pt x="346468" y="393166"/>
                  </a:moveTo>
                  <a:lnTo>
                    <a:pt x="323684" y="352590"/>
                  </a:lnTo>
                  <a:lnTo>
                    <a:pt x="293865" y="317271"/>
                  </a:lnTo>
                  <a:lnTo>
                    <a:pt x="257924" y="288150"/>
                  </a:lnTo>
                  <a:lnTo>
                    <a:pt x="216827" y="266179"/>
                  </a:lnTo>
                  <a:lnTo>
                    <a:pt x="171513" y="252310"/>
                  </a:lnTo>
                  <a:lnTo>
                    <a:pt x="122936" y="247484"/>
                  </a:lnTo>
                  <a:lnTo>
                    <a:pt x="89890" y="249694"/>
                  </a:lnTo>
                  <a:lnTo>
                    <a:pt x="58191" y="256159"/>
                  </a:lnTo>
                  <a:lnTo>
                    <a:pt x="28130" y="266573"/>
                  </a:lnTo>
                  <a:lnTo>
                    <a:pt x="0" y="280631"/>
                  </a:lnTo>
                  <a:lnTo>
                    <a:pt x="22783" y="321221"/>
                  </a:lnTo>
                  <a:lnTo>
                    <a:pt x="52616" y="356539"/>
                  </a:lnTo>
                  <a:lnTo>
                    <a:pt x="88544" y="385660"/>
                  </a:lnTo>
                  <a:lnTo>
                    <a:pt x="129641" y="407631"/>
                  </a:lnTo>
                  <a:lnTo>
                    <a:pt x="174955" y="421500"/>
                  </a:lnTo>
                  <a:lnTo>
                    <a:pt x="223532" y="426326"/>
                  </a:lnTo>
                  <a:lnTo>
                    <a:pt x="256578" y="424116"/>
                  </a:lnTo>
                  <a:lnTo>
                    <a:pt x="288264" y="417664"/>
                  </a:lnTo>
                  <a:lnTo>
                    <a:pt x="318325" y="407250"/>
                  </a:lnTo>
                  <a:lnTo>
                    <a:pt x="346468" y="393166"/>
                  </a:lnTo>
                  <a:close/>
                </a:path>
                <a:path w="772794" h="735329">
                  <a:moveTo>
                    <a:pt x="367195" y="491731"/>
                  </a:moveTo>
                  <a:lnTo>
                    <a:pt x="366839" y="478536"/>
                  </a:lnTo>
                  <a:lnTo>
                    <a:pt x="365785" y="465518"/>
                  </a:lnTo>
                  <a:lnTo>
                    <a:pt x="364070" y="452691"/>
                  </a:lnTo>
                  <a:lnTo>
                    <a:pt x="361708" y="440080"/>
                  </a:lnTo>
                  <a:lnTo>
                    <a:pt x="316852" y="448894"/>
                  </a:lnTo>
                  <a:lnTo>
                    <a:pt x="275348" y="465480"/>
                  </a:lnTo>
                  <a:lnTo>
                    <a:pt x="238010" y="489051"/>
                  </a:lnTo>
                  <a:lnTo>
                    <a:pt x="205638" y="518782"/>
                  </a:lnTo>
                  <a:lnTo>
                    <a:pt x="179044" y="553859"/>
                  </a:lnTo>
                  <a:lnTo>
                    <a:pt x="159054" y="593483"/>
                  </a:lnTo>
                  <a:lnTo>
                    <a:pt x="146456" y="636854"/>
                  </a:lnTo>
                  <a:lnTo>
                    <a:pt x="142087" y="683120"/>
                  </a:lnTo>
                  <a:lnTo>
                    <a:pt x="142430" y="696328"/>
                  </a:lnTo>
                  <a:lnTo>
                    <a:pt x="143484" y="709345"/>
                  </a:lnTo>
                  <a:lnTo>
                    <a:pt x="145199" y="722172"/>
                  </a:lnTo>
                  <a:lnTo>
                    <a:pt x="147586" y="734783"/>
                  </a:lnTo>
                  <a:lnTo>
                    <a:pt x="192417" y="725970"/>
                  </a:lnTo>
                  <a:lnTo>
                    <a:pt x="233921" y="709383"/>
                  </a:lnTo>
                  <a:lnTo>
                    <a:pt x="271259" y="685825"/>
                  </a:lnTo>
                  <a:lnTo>
                    <a:pt x="303631" y="656094"/>
                  </a:lnTo>
                  <a:lnTo>
                    <a:pt x="330212" y="621004"/>
                  </a:lnTo>
                  <a:lnTo>
                    <a:pt x="350215" y="581380"/>
                  </a:lnTo>
                  <a:lnTo>
                    <a:pt x="362813" y="538022"/>
                  </a:lnTo>
                  <a:lnTo>
                    <a:pt x="367195" y="491731"/>
                  </a:lnTo>
                  <a:close/>
                </a:path>
                <a:path w="772794" h="735329">
                  <a:moveTo>
                    <a:pt x="467804" y="182079"/>
                  </a:moveTo>
                  <a:lnTo>
                    <a:pt x="462102" y="129387"/>
                  </a:lnTo>
                  <a:lnTo>
                    <a:pt x="445808" y="80670"/>
                  </a:lnTo>
                  <a:lnTo>
                    <a:pt x="420154" y="37134"/>
                  </a:lnTo>
                  <a:lnTo>
                    <a:pt x="386346" y="0"/>
                  </a:lnTo>
                  <a:lnTo>
                    <a:pt x="352526" y="37134"/>
                  </a:lnTo>
                  <a:lnTo>
                    <a:pt x="326859" y="80670"/>
                  </a:lnTo>
                  <a:lnTo>
                    <a:pt x="310578" y="129387"/>
                  </a:lnTo>
                  <a:lnTo>
                    <a:pt x="304876" y="182079"/>
                  </a:lnTo>
                  <a:lnTo>
                    <a:pt x="310578" y="234759"/>
                  </a:lnTo>
                  <a:lnTo>
                    <a:pt x="326859" y="283476"/>
                  </a:lnTo>
                  <a:lnTo>
                    <a:pt x="352526" y="327012"/>
                  </a:lnTo>
                  <a:lnTo>
                    <a:pt x="386346" y="364172"/>
                  </a:lnTo>
                  <a:lnTo>
                    <a:pt x="420154" y="327012"/>
                  </a:lnTo>
                  <a:lnTo>
                    <a:pt x="445808" y="283476"/>
                  </a:lnTo>
                  <a:lnTo>
                    <a:pt x="462102" y="234759"/>
                  </a:lnTo>
                  <a:lnTo>
                    <a:pt x="467804" y="182079"/>
                  </a:lnTo>
                  <a:close/>
                </a:path>
                <a:path w="772794" h="735329">
                  <a:moveTo>
                    <a:pt x="630593" y="683145"/>
                  </a:moveTo>
                  <a:lnTo>
                    <a:pt x="626224" y="636854"/>
                  </a:lnTo>
                  <a:lnTo>
                    <a:pt x="613625" y="593496"/>
                  </a:lnTo>
                  <a:lnTo>
                    <a:pt x="593636" y="553872"/>
                  </a:lnTo>
                  <a:lnTo>
                    <a:pt x="567042" y="518782"/>
                  </a:lnTo>
                  <a:lnTo>
                    <a:pt x="534670" y="489051"/>
                  </a:lnTo>
                  <a:lnTo>
                    <a:pt x="497332" y="465480"/>
                  </a:lnTo>
                  <a:lnTo>
                    <a:pt x="455828" y="448894"/>
                  </a:lnTo>
                  <a:lnTo>
                    <a:pt x="410972" y="440105"/>
                  </a:lnTo>
                  <a:lnTo>
                    <a:pt x="408597" y="452704"/>
                  </a:lnTo>
                  <a:lnTo>
                    <a:pt x="406882" y="465531"/>
                  </a:lnTo>
                  <a:lnTo>
                    <a:pt x="405828" y="478548"/>
                  </a:lnTo>
                  <a:lnTo>
                    <a:pt x="405485" y="491744"/>
                  </a:lnTo>
                  <a:lnTo>
                    <a:pt x="409854" y="538035"/>
                  </a:lnTo>
                  <a:lnTo>
                    <a:pt x="422452" y="581393"/>
                  </a:lnTo>
                  <a:lnTo>
                    <a:pt x="442455" y="621017"/>
                  </a:lnTo>
                  <a:lnTo>
                    <a:pt x="469049" y="656107"/>
                  </a:lnTo>
                  <a:lnTo>
                    <a:pt x="501421" y="685838"/>
                  </a:lnTo>
                  <a:lnTo>
                    <a:pt x="538759" y="709409"/>
                  </a:lnTo>
                  <a:lnTo>
                    <a:pt x="580263" y="725995"/>
                  </a:lnTo>
                  <a:lnTo>
                    <a:pt x="625094" y="734796"/>
                  </a:lnTo>
                  <a:lnTo>
                    <a:pt x="627468" y="722185"/>
                  </a:lnTo>
                  <a:lnTo>
                    <a:pt x="629196" y="709371"/>
                  </a:lnTo>
                  <a:lnTo>
                    <a:pt x="630237" y="696353"/>
                  </a:lnTo>
                  <a:lnTo>
                    <a:pt x="630593" y="683145"/>
                  </a:lnTo>
                  <a:close/>
                </a:path>
                <a:path w="772794" h="735329">
                  <a:moveTo>
                    <a:pt x="772693" y="280631"/>
                  </a:moveTo>
                  <a:lnTo>
                    <a:pt x="744537" y="266573"/>
                  </a:lnTo>
                  <a:lnTo>
                    <a:pt x="714489" y="256159"/>
                  </a:lnTo>
                  <a:lnTo>
                    <a:pt x="682790" y="249694"/>
                  </a:lnTo>
                  <a:lnTo>
                    <a:pt x="649770" y="247484"/>
                  </a:lnTo>
                  <a:lnTo>
                    <a:pt x="601167" y="252310"/>
                  </a:lnTo>
                  <a:lnTo>
                    <a:pt x="555853" y="266179"/>
                  </a:lnTo>
                  <a:lnTo>
                    <a:pt x="514756" y="288150"/>
                  </a:lnTo>
                  <a:lnTo>
                    <a:pt x="478828" y="317271"/>
                  </a:lnTo>
                  <a:lnTo>
                    <a:pt x="448995" y="352590"/>
                  </a:lnTo>
                  <a:lnTo>
                    <a:pt x="426212" y="393166"/>
                  </a:lnTo>
                  <a:lnTo>
                    <a:pt x="454355" y="407238"/>
                  </a:lnTo>
                  <a:lnTo>
                    <a:pt x="484403" y="417652"/>
                  </a:lnTo>
                  <a:lnTo>
                    <a:pt x="516089" y="424116"/>
                  </a:lnTo>
                  <a:lnTo>
                    <a:pt x="549135" y="426326"/>
                  </a:lnTo>
                  <a:lnTo>
                    <a:pt x="597725" y="421500"/>
                  </a:lnTo>
                  <a:lnTo>
                    <a:pt x="643039" y="407631"/>
                  </a:lnTo>
                  <a:lnTo>
                    <a:pt x="684136" y="385660"/>
                  </a:lnTo>
                  <a:lnTo>
                    <a:pt x="720064" y="356539"/>
                  </a:lnTo>
                  <a:lnTo>
                    <a:pt x="749896" y="321221"/>
                  </a:lnTo>
                  <a:lnTo>
                    <a:pt x="772693" y="280631"/>
                  </a:lnTo>
                  <a:close/>
                </a:path>
              </a:pathLst>
            </a:custGeom>
            <a:solidFill>
              <a:srgbClr val="005A1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363727" y="1738122"/>
            <a:ext cx="2014855" cy="7880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65" dirty="0">
                <a:solidFill>
                  <a:srgbClr val="005A1E"/>
                </a:solidFill>
              </a:rPr>
              <a:t>Tausta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363727" y="2770454"/>
            <a:ext cx="5012055" cy="2586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b="0" spc="-30" dirty="0">
                <a:solidFill>
                  <a:srgbClr val="1E1E1E"/>
                </a:solidFill>
                <a:latin typeface="Work Sans Light"/>
                <a:cs typeface="Work Sans Light"/>
              </a:rPr>
              <a:t>”Kuntien</a:t>
            </a:r>
            <a:r>
              <a:rPr sz="2400" b="0" spc="-10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400" b="0" spc="-25" dirty="0">
                <a:solidFill>
                  <a:srgbClr val="1E1E1E"/>
                </a:solidFill>
                <a:latin typeface="Work Sans Light"/>
                <a:cs typeface="Work Sans Light"/>
              </a:rPr>
              <a:t>sosiaali-</a:t>
            </a:r>
            <a:r>
              <a:rPr sz="2400" b="0" spc="-12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400" b="0" spc="-25" dirty="0">
                <a:solidFill>
                  <a:srgbClr val="1E1E1E"/>
                </a:solidFill>
                <a:latin typeface="Work Sans Light"/>
                <a:cs typeface="Work Sans Light"/>
              </a:rPr>
              <a:t>ja </a:t>
            </a:r>
            <a:r>
              <a:rPr sz="2400" b="0" spc="-40" dirty="0">
                <a:solidFill>
                  <a:srgbClr val="1E1E1E"/>
                </a:solidFill>
                <a:latin typeface="Work Sans Light"/>
                <a:cs typeface="Work Sans Light"/>
              </a:rPr>
              <a:t>terveydenhuoltoon</a:t>
            </a:r>
            <a:r>
              <a:rPr sz="2400" b="0" spc="-4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400" b="0" spc="-10" dirty="0">
                <a:solidFill>
                  <a:srgbClr val="1E1E1E"/>
                </a:solidFill>
                <a:latin typeface="Work Sans Light"/>
                <a:cs typeface="Work Sans Light"/>
              </a:rPr>
              <a:t>kohdistuvan </a:t>
            </a:r>
            <a:r>
              <a:rPr sz="2400" b="0" spc="-25" dirty="0">
                <a:solidFill>
                  <a:srgbClr val="1E1E1E"/>
                </a:solidFill>
                <a:latin typeface="Work Sans Light"/>
                <a:cs typeface="Work Sans Light"/>
              </a:rPr>
              <a:t>valtion</a:t>
            </a:r>
            <a:r>
              <a:rPr sz="2400" b="0" spc="-9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400" b="0" spc="-30" dirty="0">
                <a:solidFill>
                  <a:srgbClr val="005A1E"/>
                </a:solidFill>
                <a:latin typeface="Work Sans Light"/>
                <a:cs typeface="Work Sans Light"/>
              </a:rPr>
              <a:t>rahoituksen</a:t>
            </a:r>
            <a:r>
              <a:rPr sz="2400" b="0" spc="-135" dirty="0">
                <a:solidFill>
                  <a:srgbClr val="005A1E"/>
                </a:solidFill>
                <a:latin typeface="Work Sans Light"/>
                <a:cs typeface="Work Sans Light"/>
              </a:rPr>
              <a:t> </a:t>
            </a:r>
            <a:r>
              <a:rPr sz="2400" b="0" spc="-10" dirty="0">
                <a:solidFill>
                  <a:srgbClr val="005A1E"/>
                </a:solidFill>
                <a:latin typeface="Work Sans Light"/>
                <a:cs typeface="Work Sans Light"/>
              </a:rPr>
              <a:t>perusteita </a:t>
            </a:r>
            <a:r>
              <a:rPr sz="2400" b="0" spc="-30" dirty="0">
                <a:solidFill>
                  <a:srgbClr val="005A1E"/>
                </a:solidFill>
                <a:latin typeface="Work Sans Light"/>
                <a:cs typeface="Work Sans Light"/>
              </a:rPr>
              <a:t>tarkistetaan</a:t>
            </a:r>
            <a:r>
              <a:rPr sz="2400" b="0" spc="-160" dirty="0">
                <a:solidFill>
                  <a:srgbClr val="005A1E"/>
                </a:solidFill>
                <a:latin typeface="Work Sans Light"/>
                <a:cs typeface="Work Sans Light"/>
              </a:rPr>
              <a:t> </a:t>
            </a:r>
            <a:r>
              <a:rPr sz="2400" b="0" spc="-20" dirty="0">
                <a:solidFill>
                  <a:srgbClr val="005A1E"/>
                </a:solidFill>
                <a:latin typeface="Work Sans Light"/>
                <a:cs typeface="Work Sans Light"/>
              </a:rPr>
              <a:t>siten</a:t>
            </a:r>
            <a:r>
              <a:rPr sz="2400" b="0" spc="-20" dirty="0">
                <a:solidFill>
                  <a:srgbClr val="1E1E1E"/>
                </a:solidFill>
                <a:latin typeface="Work Sans Light"/>
                <a:cs typeface="Work Sans Light"/>
              </a:rPr>
              <a:t>,</a:t>
            </a:r>
            <a:r>
              <a:rPr sz="2400" b="0" spc="-16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400" b="0" dirty="0">
                <a:solidFill>
                  <a:srgbClr val="1E1E1E"/>
                </a:solidFill>
                <a:latin typeface="Work Sans Light"/>
                <a:cs typeface="Work Sans Light"/>
              </a:rPr>
              <a:t>että</a:t>
            </a:r>
            <a:r>
              <a:rPr sz="2400" b="0" spc="-14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400" b="0" spc="-10" dirty="0">
                <a:solidFill>
                  <a:srgbClr val="1E1E1E"/>
                </a:solidFill>
                <a:latin typeface="Work Sans Light"/>
                <a:cs typeface="Work Sans Light"/>
              </a:rPr>
              <a:t>siinä</a:t>
            </a:r>
            <a:r>
              <a:rPr sz="2400" b="0" spc="-12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400" b="0" spc="-10" dirty="0">
                <a:solidFill>
                  <a:srgbClr val="1E1E1E"/>
                </a:solidFill>
                <a:latin typeface="Work Sans Light"/>
                <a:cs typeface="Work Sans Light"/>
              </a:rPr>
              <a:t>otetaan </a:t>
            </a:r>
            <a:r>
              <a:rPr sz="2400" b="0" spc="-30" dirty="0">
                <a:solidFill>
                  <a:srgbClr val="1E1E1E"/>
                </a:solidFill>
                <a:latin typeface="Work Sans Light"/>
                <a:cs typeface="Work Sans Light"/>
              </a:rPr>
              <a:t>huomioon</a:t>
            </a:r>
            <a:r>
              <a:rPr sz="2400" b="0" spc="-13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400" b="0" dirty="0">
                <a:solidFill>
                  <a:srgbClr val="1E1E1E"/>
                </a:solidFill>
                <a:latin typeface="Work Sans Light"/>
                <a:cs typeface="Work Sans Light"/>
              </a:rPr>
              <a:t>myös</a:t>
            </a:r>
            <a:r>
              <a:rPr sz="2400" b="0" spc="-14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400" b="0" spc="-10" dirty="0">
                <a:solidFill>
                  <a:srgbClr val="005A1E"/>
                </a:solidFill>
                <a:latin typeface="Work Sans Light"/>
                <a:cs typeface="Work Sans Light"/>
              </a:rPr>
              <a:t>kunnan </a:t>
            </a:r>
            <a:r>
              <a:rPr sz="2400" b="0" spc="-30" dirty="0">
                <a:solidFill>
                  <a:srgbClr val="005A1E"/>
                </a:solidFill>
                <a:latin typeface="Work Sans Light"/>
                <a:cs typeface="Work Sans Light"/>
              </a:rPr>
              <a:t>toimenpiteet</a:t>
            </a:r>
            <a:r>
              <a:rPr sz="2400" b="0" spc="-135" dirty="0">
                <a:solidFill>
                  <a:srgbClr val="005A1E"/>
                </a:solidFill>
                <a:latin typeface="Work Sans Light"/>
                <a:cs typeface="Work Sans Light"/>
              </a:rPr>
              <a:t> </a:t>
            </a:r>
            <a:r>
              <a:rPr sz="2400" b="0" spc="-30" dirty="0">
                <a:solidFill>
                  <a:srgbClr val="1E1E1E"/>
                </a:solidFill>
                <a:latin typeface="Work Sans Light"/>
                <a:cs typeface="Work Sans Light"/>
              </a:rPr>
              <a:t>asukkaiden</a:t>
            </a:r>
            <a:r>
              <a:rPr sz="2400" b="0" spc="-8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400" b="0" spc="-10" dirty="0">
                <a:solidFill>
                  <a:srgbClr val="1E1E1E"/>
                </a:solidFill>
                <a:latin typeface="Work Sans Light"/>
                <a:cs typeface="Work Sans Light"/>
              </a:rPr>
              <a:t>terveyden edistämiseksi.”</a:t>
            </a:r>
            <a:endParaRPr sz="2400">
              <a:latin typeface="Work Sans Light"/>
              <a:cs typeface="Work Sans Light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7371588" y="413004"/>
            <a:ext cx="3994785" cy="5638800"/>
            <a:chOff x="7371588" y="413004"/>
            <a:chExt cx="3994785" cy="5638800"/>
          </a:xfrm>
        </p:grpSpPr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71588" y="413004"/>
              <a:ext cx="3994403" cy="5638800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408036" y="449668"/>
              <a:ext cx="3873119" cy="5517134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7403210" y="444906"/>
              <a:ext cx="3883025" cy="5527040"/>
            </a:xfrm>
            <a:custGeom>
              <a:avLst/>
              <a:gdLst/>
              <a:ahLst/>
              <a:cxnLst/>
              <a:rect l="l" t="t" r="r" b="b"/>
              <a:pathLst>
                <a:path w="3883025" h="5527040">
                  <a:moveTo>
                    <a:pt x="0" y="5526659"/>
                  </a:moveTo>
                  <a:lnTo>
                    <a:pt x="3882644" y="5526659"/>
                  </a:lnTo>
                  <a:lnTo>
                    <a:pt x="3882644" y="0"/>
                  </a:lnTo>
                  <a:lnTo>
                    <a:pt x="0" y="0"/>
                  </a:lnTo>
                  <a:lnTo>
                    <a:pt x="0" y="5526659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568322" y="6217107"/>
            <a:ext cx="92036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845425" algn="l"/>
              </a:tabLst>
            </a:pPr>
            <a:r>
              <a:rPr sz="1800" b="0" dirty="0">
                <a:solidFill>
                  <a:srgbClr val="1E1E1E"/>
                </a:solidFill>
                <a:latin typeface="Work Sans Light"/>
                <a:cs typeface="Work Sans Light"/>
              </a:rPr>
              <a:t>Valtioneuvoston</a:t>
            </a:r>
            <a:r>
              <a:rPr sz="1800" b="0" spc="-6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1800" b="0" dirty="0">
                <a:solidFill>
                  <a:srgbClr val="1E1E1E"/>
                </a:solidFill>
                <a:latin typeface="Work Sans Light"/>
                <a:cs typeface="Work Sans Light"/>
              </a:rPr>
              <a:t>periaatepäätös</a:t>
            </a:r>
            <a:r>
              <a:rPr sz="1800" b="0" spc="-6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1800" b="0" dirty="0">
                <a:solidFill>
                  <a:srgbClr val="1E1E1E"/>
                </a:solidFill>
                <a:latin typeface="Work Sans Light"/>
                <a:cs typeface="Work Sans Light"/>
              </a:rPr>
              <a:t>Terveys</a:t>
            </a:r>
            <a:r>
              <a:rPr sz="1800" b="0" spc="-4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1800" b="0" dirty="0">
                <a:solidFill>
                  <a:srgbClr val="1E1E1E"/>
                </a:solidFill>
                <a:latin typeface="Work Sans Light"/>
                <a:cs typeface="Work Sans Light"/>
              </a:rPr>
              <a:t>2015</a:t>
            </a:r>
            <a:r>
              <a:rPr sz="1800" b="0" spc="-1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1800" b="0" dirty="0">
                <a:solidFill>
                  <a:srgbClr val="1E1E1E"/>
                </a:solidFill>
                <a:latin typeface="Work Sans Light"/>
                <a:cs typeface="Work Sans Light"/>
              </a:rPr>
              <a:t>-</a:t>
            </a:r>
            <a:r>
              <a:rPr sz="1800" b="0" spc="-10" dirty="0">
                <a:solidFill>
                  <a:srgbClr val="1E1E1E"/>
                </a:solidFill>
                <a:latin typeface="Work Sans Light"/>
                <a:cs typeface="Work Sans Light"/>
              </a:rPr>
              <a:t>kansanterveysohjelmasta</a:t>
            </a:r>
            <a:r>
              <a:rPr sz="1800" b="0" dirty="0">
                <a:solidFill>
                  <a:srgbClr val="1E1E1E"/>
                </a:solidFill>
                <a:latin typeface="Work Sans Light"/>
                <a:cs typeface="Work Sans Light"/>
              </a:rPr>
              <a:t>	(STM</a:t>
            </a:r>
            <a:r>
              <a:rPr sz="1800" b="0" spc="-3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1800" b="0" spc="-10" dirty="0">
                <a:solidFill>
                  <a:srgbClr val="1E1E1E"/>
                </a:solidFill>
                <a:latin typeface="Work Sans Light"/>
                <a:cs typeface="Work Sans Light"/>
              </a:rPr>
              <a:t>2001:4)</a:t>
            </a:r>
            <a:endParaRPr sz="1800">
              <a:latin typeface="Work Sans Light"/>
              <a:cs typeface="Work Sans Light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705081" y="6270142"/>
            <a:ext cx="13906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0" spc="-50" dirty="0">
                <a:solidFill>
                  <a:srgbClr val="1E1E1E"/>
                </a:solidFill>
                <a:latin typeface="Work Sans Light"/>
                <a:cs typeface="Work Sans Light"/>
              </a:rPr>
              <a:t>2</a:t>
            </a:r>
            <a:endParaRPr sz="1600">
              <a:latin typeface="Work Sans Light"/>
              <a:cs typeface="Work Sans Ligh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76516" y="1806955"/>
            <a:ext cx="11439525" cy="3860800"/>
          </a:xfrm>
          <a:custGeom>
            <a:avLst/>
            <a:gdLst/>
            <a:ahLst/>
            <a:cxnLst/>
            <a:rect l="l" t="t" r="r" b="b"/>
            <a:pathLst>
              <a:path w="11439525" h="3860800">
                <a:moveTo>
                  <a:pt x="11439017" y="0"/>
                </a:moveTo>
                <a:lnTo>
                  <a:pt x="0" y="0"/>
                </a:lnTo>
                <a:lnTo>
                  <a:pt x="0" y="3860419"/>
                </a:lnTo>
                <a:lnTo>
                  <a:pt x="11439017" y="3860419"/>
                </a:lnTo>
                <a:lnTo>
                  <a:pt x="11439017" y="0"/>
                </a:lnTo>
                <a:close/>
              </a:path>
            </a:pathLst>
          </a:custGeom>
          <a:solidFill>
            <a:srgbClr val="FFF7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" marR="5080">
              <a:lnSpc>
                <a:spcPts val="4320"/>
              </a:lnSpc>
              <a:spcBef>
                <a:spcPts val="640"/>
              </a:spcBef>
            </a:pPr>
            <a:r>
              <a:rPr sz="4000" spc="-210" dirty="0">
                <a:solidFill>
                  <a:srgbClr val="005A1E"/>
                </a:solidFill>
              </a:rPr>
              <a:t>Hyvinvoinnin</a:t>
            </a:r>
            <a:r>
              <a:rPr sz="4000" spc="-295" dirty="0">
                <a:solidFill>
                  <a:srgbClr val="005A1E"/>
                </a:solidFill>
              </a:rPr>
              <a:t> </a:t>
            </a:r>
            <a:r>
              <a:rPr sz="4000" spc="-120" dirty="0">
                <a:solidFill>
                  <a:srgbClr val="005A1E"/>
                </a:solidFill>
              </a:rPr>
              <a:t>ja</a:t>
            </a:r>
            <a:r>
              <a:rPr sz="4000" spc="-345" dirty="0">
                <a:solidFill>
                  <a:srgbClr val="005A1E"/>
                </a:solidFill>
              </a:rPr>
              <a:t> </a:t>
            </a:r>
            <a:r>
              <a:rPr sz="4000" spc="-204" dirty="0">
                <a:solidFill>
                  <a:srgbClr val="005A1E"/>
                </a:solidFill>
              </a:rPr>
              <a:t>terveyden</a:t>
            </a:r>
            <a:r>
              <a:rPr sz="4000" spc="-290" dirty="0">
                <a:solidFill>
                  <a:srgbClr val="005A1E"/>
                </a:solidFill>
              </a:rPr>
              <a:t> </a:t>
            </a:r>
            <a:r>
              <a:rPr sz="4000" spc="-204" dirty="0">
                <a:solidFill>
                  <a:srgbClr val="005A1E"/>
                </a:solidFill>
              </a:rPr>
              <a:t>edistämisen</a:t>
            </a:r>
            <a:r>
              <a:rPr sz="4000" spc="-290" dirty="0">
                <a:solidFill>
                  <a:srgbClr val="005A1E"/>
                </a:solidFill>
              </a:rPr>
              <a:t> </a:t>
            </a:r>
            <a:r>
              <a:rPr sz="4000" spc="-140" dirty="0">
                <a:solidFill>
                  <a:srgbClr val="005A1E"/>
                </a:solidFill>
              </a:rPr>
              <a:t>rahalliset </a:t>
            </a:r>
            <a:r>
              <a:rPr sz="4000" spc="-204" dirty="0">
                <a:solidFill>
                  <a:srgbClr val="005A1E"/>
                </a:solidFill>
              </a:rPr>
              <a:t>kannusteet</a:t>
            </a:r>
            <a:r>
              <a:rPr sz="4000" spc="-254" dirty="0">
                <a:solidFill>
                  <a:srgbClr val="005A1E"/>
                </a:solidFill>
              </a:rPr>
              <a:t> </a:t>
            </a:r>
            <a:r>
              <a:rPr sz="4000" spc="-210" dirty="0">
                <a:solidFill>
                  <a:srgbClr val="005A1E"/>
                </a:solidFill>
              </a:rPr>
              <a:t>hyvinvointialueilla</a:t>
            </a:r>
            <a:r>
              <a:rPr sz="4000" spc="-245" dirty="0">
                <a:solidFill>
                  <a:srgbClr val="005A1E"/>
                </a:solidFill>
              </a:rPr>
              <a:t> </a:t>
            </a:r>
            <a:r>
              <a:rPr sz="4000" spc="-120" dirty="0">
                <a:solidFill>
                  <a:srgbClr val="005A1E"/>
                </a:solidFill>
              </a:rPr>
              <a:t>ja</a:t>
            </a:r>
            <a:r>
              <a:rPr sz="4000" spc="-310" dirty="0">
                <a:solidFill>
                  <a:srgbClr val="005A1E"/>
                </a:solidFill>
              </a:rPr>
              <a:t> </a:t>
            </a:r>
            <a:r>
              <a:rPr sz="4000" spc="-35" dirty="0">
                <a:solidFill>
                  <a:srgbClr val="005A1E"/>
                </a:solidFill>
              </a:rPr>
              <a:t>kunnissa</a:t>
            </a:r>
            <a:endParaRPr sz="4000"/>
          </a:p>
        </p:txBody>
      </p:sp>
      <p:sp>
        <p:nvSpPr>
          <p:cNvPr id="4" name="object 4"/>
          <p:cNvSpPr txBox="1"/>
          <p:nvPr/>
        </p:nvSpPr>
        <p:spPr>
          <a:xfrm>
            <a:off x="610006" y="1882521"/>
            <a:ext cx="10549890" cy="36836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0" dirty="0">
                <a:solidFill>
                  <a:srgbClr val="1E1E1E"/>
                </a:solidFill>
                <a:latin typeface="Work Sans Light"/>
                <a:cs typeface="Work Sans Light"/>
              </a:rPr>
              <a:t>3</a:t>
            </a:r>
            <a:r>
              <a:rPr sz="2200" b="0" spc="-2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dirty="0">
                <a:solidFill>
                  <a:srgbClr val="1E1E1E"/>
                </a:solidFill>
                <a:latin typeface="Work Sans Light"/>
                <a:cs typeface="Work Sans Light"/>
              </a:rPr>
              <a:t>§</a:t>
            </a:r>
            <a:r>
              <a:rPr sz="2200" b="0" spc="-2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dirty="0">
                <a:solidFill>
                  <a:srgbClr val="1E1E1E"/>
                </a:solidFill>
                <a:latin typeface="Work Sans Light"/>
                <a:cs typeface="Work Sans Light"/>
              </a:rPr>
              <a:t>Valtion</a:t>
            </a:r>
            <a:r>
              <a:rPr sz="2200" b="0" spc="-5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dirty="0">
                <a:solidFill>
                  <a:srgbClr val="1E1E1E"/>
                </a:solidFill>
                <a:latin typeface="Work Sans Light"/>
                <a:cs typeface="Work Sans Light"/>
              </a:rPr>
              <a:t>rahoitus</a:t>
            </a:r>
            <a:r>
              <a:rPr sz="2200" b="0" spc="-6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spc="-10" dirty="0">
                <a:solidFill>
                  <a:srgbClr val="1E1E1E"/>
                </a:solidFill>
                <a:latin typeface="Work Sans Light"/>
                <a:cs typeface="Work Sans Light"/>
              </a:rPr>
              <a:t>hyvinvointialueille</a:t>
            </a:r>
            <a:endParaRPr sz="2200">
              <a:latin typeface="Work Sans Light"/>
              <a:cs typeface="Work Sans Light"/>
            </a:endParaRPr>
          </a:p>
          <a:p>
            <a:pPr marL="12700">
              <a:lnSpc>
                <a:spcPct val="100000"/>
              </a:lnSpc>
            </a:pPr>
            <a:r>
              <a:rPr sz="2200" b="0" dirty="0">
                <a:solidFill>
                  <a:srgbClr val="1E1E1E"/>
                </a:solidFill>
                <a:latin typeface="Work Sans Light"/>
                <a:cs typeface="Work Sans Light"/>
              </a:rPr>
              <a:t>Laki</a:t>
            </a:r>
            <a:r>
              <a:rPr sz="2200" b="0" spc="-4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dirty="0">
                <a:solidFill>
                  <a:srgbClr val="005A1E"/>
                </a:solidFill>
                <a:latin typeface="Work Sans Light"/>
                <a:cs typeface="Work Sans Light"/>
              </a:rPr>
              <a:t>hyvinvointialueiden</a:t>
            </a:r>
            <a:r>
              <a:rPr sz="2200" b="0" spc="-60" dirty="0">
                <a:solidFill>
                  <a:srgbClr val="005A1E"/>
                </a:solidFill>
                <a:latin typeface="Work Sans Light"/>
                <a:cs typeface="Work Sans Light"/>
              </a:rPr>
              <a:t> </a:t>
            </a:r>
            <a:r>
              <a:rPr sz="2200" b="0" dirty="0">
                <a:solidFill>
                  <a:srgbClr val="1E1E1E"/>
                </a:solidFill>
                <a:latin typeface="Work Sans Light"/>
                <a:cs typeface="Work Sans Light"/>
              </a:rPr>
              <a:t>rahoituksesta</a:t>
            </a:r>
            <a:r>
              <a:rPr sz="2200" b="0" spc="-3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Work Sans Light"/>
                <a:cs typeface="Work Sans Light"/>
                <a:hlinkClick r:id="rId2"/>
              </a:rPr>
              <a:t>617/2021</a:t>
            </a:r>
            <a:endParaRPr sz="2200">
              <a:latin typeface="Work Sans Light"/>
              <a:cs typeface="Work Sans Light"/>
            </a:endParaRPr>
          </a:p>
          <a:p>
            <a:pPr marL="12700" marR="5080">
              <a:lnSpc>
                <a:spcPct val="100000"/>
              </a:lnSpc>
            </a:pPr>
            <a:r>
              <a:rPr sz="2200" b="0" dirty="0">
                <a:solidFill>
                  <a:srgbClr val="1E1E1E"/>
                </a:solidFill>
                <a:latin typeface="Work Sans Light"/>
                <a:cs typeface="Work Sans Light"/>
              </a:rPr>
              <a:t>Valtioneuvoston</a:t>
            </a:r>
            <a:r>
              <a:rPr sz="2200" b="0" spc="-10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dirty="0">
                <a:solidFill>
                  <a:srgbClr val="1E1E1E"/>
                </a:solidFill>
                <a:latin typeface="Work Sans Light"/>
                <a:cs typeface="Work Sans Light"/>
              </a:rPr>
              <a:t>asetus</a:t>
            </a:r>
            <a:r>
              <a:rPr sz="2200" b="0" spc="-10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dirty="0">
                <a:solidFill>
                  <a:srgbClr val="1E1E1E"/>
                </a:solidFill>
                <a:latin typeface="Work Sans Light"/>
                <a:cs typeface="Work Sans Light"/>
              </a:rPr>
              <a:t>hyvinvointialueiden</a:t>
            </a:r>
            <a:r>
              <a:rPr sz="2200" b="0" spc="-10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dirty="0">
                <a:solidFill>
                  <a:srgbClr val="1E1E1E"/>
                </a:solidFill>
                <a:latin typeface="Work Sans Light"/>
                <a:cs typeface="Work Sans Light"/>
              </a:rPr>
              <a:t>rahoituksesta</a:t>
            </a:r>
            <a:r>
              <a:rPr sz="2200" b="0" spc="-7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Work Sans Light"/>
                <a:cs typeface="Work Sans Light"/>
                <a:hlinkClick r:id="rId3"/>
              </a:rPr>
              <a:t>1392/2022</a:t>
            </a:r>
            <a:r>
              <a:rPr sz="2200" b="0" u="none" spc="-10" dirty="0">
                <a:solidFill>
                  <a:srgbClr val="0462C1"/>
                </a:solidFill>
                <a:latin typeface="Work Sans Light"/>
                <a:cs typeface="Work Sans Light"/>
              </a:rPr>
              <a:t> </a:t>
            </a:r>
            <a:r>
              <a:rPr sz="2200" b="0" u="none" dirty="0">
                <a:solidFill>
                  <a:srgbClr val="1E1E1E"/>
                </a:solidFill>
                <a:latin typeface="Work Sans Light"/>
                <a:cs typeface="Work Sans Light"/>
              </a:rPr>
              <a:t>Hyvinvointialueiden</a:t>
            </a:r>
            <a:r>
              <a:rPr sz="2200" b="0" u="none" spc="-8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u="none" dirty="0">
                <a:solidFill>
                  <a:srgbClr val="1E1E1E"/>
                </a:solidFill>
                <a:latin typeface="Work Sans Light"/>
                <a:cs typeface="Work Sans Light"/>
              </a:rPr>
              <a:t>hyvinvoinnin</a:t>
            </a:r>
            <a:r>
              <a:rPr sz="2200" b="0" u="none" spc="-7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u="none" dirty="0">
                <a:solidFill>
                  <a:srgbClr val="1E1E1E"/>
                </a:solidFill>
                <a:latin typeface="Work Sans Light"/>
                <a:cs typeface="Work Sans Light"/>
              </a:rPr>
              <a:t>ja</a:t>
            </a:r>
            <a:r>
              <a:rPr sz="2200" b="0" u="none" spc="-9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u="none" dirty="0">
                <a:solidFill>
                  <a:srgbClr val="1E1E1E"/>
                </a:solidFill>
                <a:latin typeface="Work Sans Light"/>
                <a:cs typeface="Work Sans Light"/>
              </a:rPr>
              <a:t>terveyden</a:t>
            </a:r>
            <a:r>
              <a:rPr sz="2200" b="0" u="none" spc="-8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u="none" dirty="0">
                <a:solidFill>
                  <a:srgbClr val="1E1E1E"/>
                </a:solidFill>
                <a:latin typeface="Work Sans Light"/>
                <a:cs typeface="Work Sans Light"/>
              </a:rPr>
              <a:t>edistämisen</a:t>
            </a:r>
            <a:r>
              <a:rPr sz="2200" b="0" u="none" spc="-6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u="none" dirty="0">
                <a:solidFill>
                  <a:srgbClr val="1E1E1E"/>
                </a:solidFill>
                <a:latin typeface="Work Sans Light"/>
                <a:cs typeface="Work Sans Light"/>
              </a:rPr>
              <a:t>kertoimen</a:t>
            </a:r>
            <a:r>
              <a:rPr sz="2200" b="0" u="none" spc="-7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u="none" spc="-10" dirty="0">
                <a:solidFill>
                  <a:srgbClr val="1E1E1E"/>
                </a:solidFill>
                <a:latin typeface="Work Sans Light"/>
                <a:cs typeface="Work Sans Light"/>
              </a:rPr>
              <a:t>perusteella </a:t>
            </a:r>
            <a:r>
              <a:rPr sz="2200" b="0" u="none" dirty="0">
                <a:solidFill>
                  <a:srgbClr val="1E1E1E"/>
                </a:solidFill>
                <a:latin typeface="Work Sans Light"/>
                <a:cs typeface="Work Sans Light"/>
              </a:rPr>
              <a:t>määräytyvä</a:t>
            </a:r>
            <a:r>
              <a:rPr sz="2200" b="0" u="none" spc="-4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u="none" dirty="0">
                <a:solidFill>
                  <a:srgbClr val="1E1E1E"/>
                </a:solidFill>
                <a:latin typeface="Work Sans Light"/>
                <a:cs typeface="Work Sans Light"/>
              </a:rPr>
              <a:t>rahoitusosuus</a:t>
            </a:r>
            <a:r>
              <a:rPr sz="2200" b="0" u="none" spc="-4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u="none" dirty="0">
                <a:solidFill>
                  <a:srgbClr val="1E1E1E"/>
                </a:solidFill>
                <a:latin typeface="Work Sans Light"/>
                <a:cs typeface="Work Sans Light"/>
              </a:rPr>
              <a:t>1</a:t>
            </a:r>
            <a:r>
              <a:rPr sz="2200" b="0" u="none" spc="-8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u="none" dirty="0">
                <a:solidFill>
                  <a:srgbClr val="1E1E1E"/>
                </a:solidFill>
                <a:latin typeface="Work Sans Light"/>
                <a:cs typeface="Work Sans Light"/>
              </a:rPr>
              <a:t>%,</a:t>
            </a:r>
            <a:r>
              <a:rPr sz="2200" b="0" u="none" spc="-8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u="none" dirty="0">
                <a:solidFill>
                  <a:srgbClr val="1E1E1E"/>
                </a:solidFill>
                <a:latin typeface="Work Sans Light"/>
                <a:cs typeface="Work Sans Light"/>
              </a:rPr>
              <a:t>sovelletaan</a:t>
            </a:r>
            <a:r>
              <a:rPr sz="2200" b="0" u="none" spc="-6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u="none" dirty="0">
                <a:solidFill>
                  <a:srgbClr val="1E1E1E"/>
                </a:solidFill>
                <a:latin typeface="Work Sans Light"/>
                <a:cs typeface="Work Sans Light"/>
              </a:rPr>
              <a:t>2026</a:t>
            </a:r>
            <a:r>
              <a:rPr sz="2200" b="0" u="none" spc="-5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u="none" spc="-10" dirty="0">
                <a:solidFill>
                  <a:srgbClr val="1E1E1E"/>
                </a:solidFill>
                <a:latin typeface="Work Sans Light"/>
                <a:cs typeface="Work Sans Light"/>
              </a:rPr>
              <a:t>lähtien</a:t>
            </a:r>
            <a:endParaRPr sz="2200">
              <a:latin typeface="Work Sans Light"/>
              <a:cs typeface="Work Sans Light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2200">
              <a:latin typeface="Work Sans Light"/>
              <a:cs typeface="Work Sans Light"/>
            </a:endParaRPr>
          </a:p>
          <a:p>
            <a:pPr marL="12700">
              <a:lnSpc>
                <a:spcPct val="100000"/>
              </a:lnSpc>
            </a:pPr>
            <a:r>
              <a:rPr sz="2200" b="0" dirty="0">
                <a:solidFill>
                  <a:srgbClr val="1E1E1E"/>
                </a:solidFill>
                <a:latin typeface="Work Sans Light"/>
                <a:cs typeface="Work Sans Light"/>
              </a:rPr>
              <a:t>15</a:t>
            </a:r>
            <a:r>
              <a:rPr sz="2200" b="0" spc="-2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dirty="0">
                <a:solidFill>
                  <a:srgbClr val="1E1E1E"/>
                </a:solidFill>
                <a:latin typeface="Work Sans Light"/>
                <a:cs typeface="Work Sans Light"/>
              </a:rPr>
              <a:t>§</a:t>
            </a:r>
            <a:r>
              <a:rPr sz="2200" b="0" spc="-2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dirty="0">
                <a:solidFill>
                  <a:srgbClr val="1E1E1E"/>
                </a:solidFill>
                <a:latin typeface="Work Sans Light"/>
                <a:cs typeface="Work Sans Light"/>
              </a:rPr>
              <a:t>Hyvinvoinnin</a:t>
            </a:r>
            <a:r>
              <a:rPr sz="2200" b="0" spc="-5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dirty="0">
                <a:solidFill>
                  <a:srgbClr val="1E1E1E"/>
                </a:solidFill>
                <a:latin typeface="Work Sans Light"/>
                <a:cs typeface="Work Sans Light"/>
              </a:rPr>
              <a:t>ja</a:t>
            </a:r>
            <a:r>
              <a:rPr sz="2200" b="0" spc="-3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dirty="0">
                <a:solidFill>
                  <a:srgbClr val="1E1E1E"/>
                </a:solidFill>
                <a:latin typeface="Work Sans Light"/>
                <a:cs typeface="Work Sans Light"/>
              </a:rPr>
              <a:t>terveyden</a:t>
            </a:r>
            <a:r>
              <a:rPr sz="2200" b="0" spc="-6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dirty="0">
                <a:solidFill>
                  <a:srgbClr val="1E1E1E"/>
                </a:solidFill>
                <a:latin typeface="Work Sans Light"/>
                <a:cs typeface="Work Sans Light"/>
              </a:rPr>
              <a:t>edistämisen</a:t>
            </a:r>
            <a:r>
              <a:rPr sz="2200" b="0" spc="-5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spc="-10" dirty="0">
                <a:solidFill>
                  <a:srgbClr val="1E1E1E"/>
                </a:solidFill>
                <a:latin typeface="Work Sans Light"/>
                <a:cs typeface="Work Sans Light"/>
              </a:rPr>
              <a:t>lisäosa</a:t>
            </a:r>
            <a:endParaRPr sz="2200">
              <a:latin typeface="Work Sans Light"/>
              <a:cs typeface="Work Sans Light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2200" b="0" dirty="0">
                <a:solidFill>
                  <a:srgbClr val="1E1E1E"/>
                </a:solidFill>
                <a:latin typeface="Work Sans Light"/>
                <a:cs typeface="Work Sans Light"/>
              </a:rPr>
              <a:t>Laki</a:t>
            </a:r>
            <a:r>
              <a:rPr sz="2200" b="0" spc="-7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dirty="0">
                <a:solidFill>
                  <a:srgbClr val="005A1E"/>
                </a:solidFill>
                <a:latin typeface="Work Sans Light"/>
                <a:cs typeface="Work Sans Light"/>
              </a:rPr>
              <a:t>kunnan</a:t>
            </a:r>
            <a:r>
              <a:rPr sz="2200" b="0" spc="-85" dirty="0">
                <a:solidFill>
                  <a:srgbClr val="005A1E"/>
                </a:solidFill>
                <a:latin typeface="Work Sans Light"/>
                <a:cs typeface="Work Sans Light"/>
              </a:rPr>
              <a:t> </a:t>
            </a:r>
            <a:r>
              <a:rPr sz="2200" b="0" dirty="0">
                <a:solidFill>
                  <a:srgbClr val="1E1E1E"/>
                </a:solidFill>
                <a:latin typeface="Work Sans Light"/>
                <a:cs typeface="Work Sans Light"/>
              </a:rPr>
              <a:t>peruspalvelujen</a:t>
            </a:r>
            <a:r>
              <a:rPr sz="2200" b="0" spc="-5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dirty="0">
                <a:solidFill>
                  <a:srgbClr val="1E1E1E"/>
                </a:solidFill>
                <a:latin typeface="Work Sans Light"/>
                <a:cs typeface="Work Sans Light"/>
              </a:rPr>
              <a:t>valtionosuudesta</a:t>
            </a:r>
            <a:r>
              <a:rPr sz="2200" b="0" spc="-3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Work Sans Light"/>
                <a:cs typeface="Work Sans Light"/>
                <a:hlinkClick r:id="rId4"/>
              </a:rPr>
              <a:t>618/2021</a:t>
            </a:r>
            <a:endParaRPr sz="2200">
              <a:latin typeface="Work Sans Light"/>
              <a:cs typeface="Work Sans Light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2200" b="0" dirty="0">
                <a:solidFill>
                  <a:srgbClr val="1E1E1E"/>
                </a:solidFill>
                <a:latin typeface="Work Sans Light"/>
                <a:cs typeface="Work Sans Light"/>
              </a:rPr>
              <a:t>Valtioneuvoston</a:t>
            </a:r>
            <a:r>
              <a:rPr sz="2200" b="0" spc="-8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dirty="0">
                <a:solidFill>
                  <a:srgbClr val="1E1E1E"/>
                </a:solidFill>
                <a:latin typeface="Work Sans Light"/>
                <a:cs typeface="Work Sans Light"/>
              </a:rPr>
              <a:t>asetus</a:t>
            </a:r>
            <a:r>
              <a:rPr sz="2200" b="0" spc="-8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dirty="0">
                <a:solidFill>
                  <a:srgbClr val="1E1E1E"/>
                </a:solidFill>
                <a:latin typeface="Work Sans Light"/>
                <a:cs typeface="Work Sans Light"/>
              </a:rPr>
              <a:t>kunnan</a:t>
            </a:r>
            <a:r>
              <a:rPr sz="2200" b="0" spc="-8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dirty="0">
                <a:solidFill>
                  <a:srgbClr val="1E1E1E"/>
                </a:solidFill>
                <a:latin typeface="Work Sans Light"/>
                <a:cs typeface="Work Sans Light"/>
              </a:rPr>
              <a:t>peruspalvelujen</a:t>
            </a:r>
            <a:r>
              <a:rPr sz="2200" b="0" spc="-7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dirty="0">
                <a:solidFill>
                  <a:srgbClr val="1E1E1E"/>
                </a:solidFill>
                <a:latin typeface="Work Sans Light"/>
                <a:cs typeface="Work Sans Light"/>
              </a:rPr>
              <a:t>valtionosuudesta</a:t>
            </a:r>
            <a:r>
              <a:rPr sz="2200" b="0" spc="-5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Work Sans Light"/>
                <a:cs typeface="Work Sans Light"/>
                <a:hlinkClick r:id="rId5"/>
              </a:rPr>
              <a:t>1393/2022</a:t>
            </a:r>
            <a:endParaRPr sz="2200">
              <a:latin typeface="Work Sans Light"/>
              <a:cs typeface="Work Sans Light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2200" b="0" dirty="0">
                <a:solidFill>
                  <a:srgbClr val="1E1E1E"/>
                </a:solidFill>
                <a:latin typeface="Work Sans Light"/>
                <a:cs typeface="Work Sans Light"/>
              </a:rPr>
              <a:t>Kunnille</a:t>
            </a:r>
            <a:r>
              <a:rPr sz="2200" b="0" spc="-4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dirty="0">
                <a:solidFill>
                  <a:srgbClr val="1E1E1E"/>
                </a:solidFill>
                <a:latin typeface="Work Sans Light"/>
                <a:cs typeface="Work Sans Light"/>
              </a:rPr>
              <a:t>lisäosa</a:t>
            </a:r>
            <a:r>
              <a:rPr sz="2200" b="0" spc="-2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dirty="0">
                <a:solidFill>
                  <a:srgbClr val="1E1E1E"/>
                </a:solidFill>
                <a:latin typeface="Work Sans Light"/>
                <a:cs typeface="Work Sans Light"/>
              </a:rPr>
              <a:t>otettiin</a:t>
            </a:r>
            <a:r>
              <a:rPr sz="2200" b="0" spc="-4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dirty="0">
                <a:solidFill>
                  <a:srgbClr val="1E1E1E"/>
                </a:solidFill>
                <a:latin typeface="Work Sans Light"/>
                <a:cs typeface="Work Sans Light"/>
              </a:rPr>
              <a:t>käyttöön</a:t>
            </a:r>
            <a:r>
              <a:rPr sz="2200" b="0" spc="-2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dirty="0">
                <a:solidFill>
                  <a:srgbClr val="1E1E1E"/>
                </a:solidFill>
                <a:latin typeface="Work Sans Light"/>
                <a:cs typeface="Work Sans Light"/>
              </a:rPr>
              <a:t>v.</a:t>
            </a:r>
            <a:r>
              <a:rPr sz="2200" b="0" spc="-4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dirty="0">
                <a:solidFill>
                  <a:srgbClr val="1E1E1E"/>
                </a:solidFill>
                <a:latin typeface="Work Sans Light"/>
                <a:cs typeface="Work Sans Light"/>
              </a:rPr>
              <a:t>2023,</a:t>
            </a:r>
            <a:r>
              <a:rPr sz="2200" b="0" spc="-1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dirty="0">
                <a:solidFill>
                  <a:srgbClr val="1E1E1E"/>
                </a:solidFill>
                <a:latin typeface="Work Sans Light"/>
                <a:cs typeface="Work Sans Light"/>
              </a:rPr>
              <a:t>suuruus</a:t>
            </a:r>
            <a:r>
              <a:rPr sz="2200" b="0" spc="-1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dirty="0">
                <a:solidFill>
                  <a:srgbClr val="1E1E1E"/>
                </a:solidFill>
                <a:latin typeface="Work Sans Light"/>
                <a:cs typeface="Work Sans Light"/>
              </a:rPr>
              <a:t>v.</a:t>
            </a:r>
            <a:r>
              <a:rPr sz="2200" b="0" spc="-4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dirty="0">
                <a:solidFill>
                  <a:srgbClr val="1E1E1E"/>
                </a:solidFill>
                <a:latin typeface="Work Sans Light"/>
                <a:cs typeface="Work Sans Light"/>
              </a:rPr>
              <a:t>2025</a:t>
            </a:r>
            <a:r>
              <a:rPr sz="2200" b="0" spc="-1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dirty="0">
                <a:solidFill>
                  <a:srgbClr val="1E1E1E"/>
                </a:solidFill>
                <a:latin typeface="Work Sans Light"/>
                <a:cs typeface="Work Sans Light"/>
              </a:rPr>
              <a:t>n.</a:t>
            </a:r>
            <a:r>
              <a:rPr sz="2200" b="0" spc="-4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dirty="0">
                <a:solidFill>
                  <a:srgbClr val="1E1E1E"/>
                </a:solidFill>
                <a:latin typeface="Work Sans Light"/>
                <a:cs typeface="Work Sans Light"/>
              </a:rPr>
              <a:t>111</a:t>
            </a:r>
            <a:r>
              <a:rPr sz="2200" b="0" spc="-5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200" b="0" spc="-25" dirty="0">
                <a:solidFill>
                  <a:srgbClr val="1E1E1E"/>
                </a:solidFill>
                <a:latin typeface="Work Sans Light"/>
                <a:cs typeface="Work Sans Light"/>
              </a:rPr>
              <a:t>M€</a:t>
            </a:r>
            <a:endParaRPr sz="2200">
              <a:latin typeface="Work Sans Light"/>
              <a:cs typeface="Work Sans Ligh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706606" y="6270142"/>
            <a:ext cx="13716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0" spc="-50" dirty="0">
                <a:solidFill>
                  <a:srgbClr val="1E1E1E"/>
                </a:solidFill>
                <a:latin typeface="Work Sans Light"/>
                <a:cs typeface="Work Sans Light"/>
              </a:rPr>
              <a:t>3</a:t>
            </a:r>
            <a:endParaRPr sz="1600">
              <a:latin typeface="Work Sans Light"/>
              <a:cs typeface="Work Sans Ligh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-200" dirty="0">
                <a:solidFill>
                  <a:srgbClr val="FFFFFF"/>
                </a:solidFill>
              </a:rPr>
              <a:t>HYTE–kerroin</a:t>
            </a:r>
            <a:r>
              <a:rPr sz="4200" spc="-330" dirty="0">
                <a:solidFill>
                  <a:srgbClr val="FFFFFF"/>
                </a:solidFill>
              </a:rPr>
              <a:t> </a:t>
            </a:r>
            <a:r>
              <a:rPr sz="4200" spc="-210" dirty="0">
                <a:solidFill>
                  <a:srgbClr val="FFFFFF"/>
                </a:solidFill>
              </a:rPr>
              <a:t>hyvinvointialueiden</a:t>
            </a:r>
            <a:r>
              <a:rPr sz="4200" spc="-315" dirty="0">
                <a:solidFill>
                  <a:srgbClr val="FFFFFF"/>
                </a:solidFill>
              </a:rPr>
              <a:t> </a:t>
            </a:r>
            <a:r>
              <a:rPr sz="4200" spc="-145" dirty="0">
                <a:solidFill>
                  <a:srgbClr val="FFFFFF"/>
                </a:solidFill>
              </a:rPr>
              <a:t>rahoituksessa</a:t>
            </a:r>
            <a:endParaRPr sz="4200"/>
          </a:p>
        </p:txBody>
      </p:sp>
      <p:sp>
        <p:nvSpPr>
          <p:cNvPr id="3" name="object 3"/>
          <p:cNvSpPr txBox="1"/>
          <p:nvPr/>
        </p:nvSpPr>
        <p:spPr>
          <a:xfrm>
            <a:off x="364642" y="1623440"/>
            <a:ext cx="112572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spc="-45" dirty="0">
                <a:solidFill>
                  <a:srgbClr val="00581E"/>
                </a:solidFill>
                <a:latin typeface="Work Sans Medium"/>
                <a:cs typeface="Work Sans Medium"/>
              </a:rPr>
              <a:t>Hyvinvointialueiden</a:t>
            </a:r>
            <a:r>
              <a:rPr sz="2400" b="0" spc="-95" dirty="0">
                <a:solidFill>
                  <a:srgbClr val="00581E"/>
                </a:solidFill>
                <a:latin typeface="Work Sans Medium"/>
                <a:cs typeface="Work Sans Medium"/>
              </a:rPr>
              <a:t> </a:t>
            </a:r>
            <a:r>
              <a:rPr sz="2400" b="0" spc="-45" dirty="0">
                <a:solidFill>
                  <a:srgbClr val="00581E"/>
                </a:solidFill>
                <a:latin typeface="Work Sans Medium"/>
                <a:cs typeface="Work Sans Medium"/>
              </a:rPr>
              <a:t>yleiskatteisen</a:t>
            </a:r>
            <a:r>
              <a:rPr sz="2400" b="0" spc="-95" dirty="0">
                <a:solidFill>
                  <a:srgbClr val="00581E"/>
                </a:solidFill>
                <a:latin typeface="Work Sans Medium"/>
                <a:cs typeface="Work Sans Medium"/>
              </a:rPr>
              <a:t> </a:t>
            </a:r>
            <a:r>
              <a:rPr sz="2400" b="0" spc="-45" dirty="0">
                <a:solidFill>
                  <a:srgbClr val="00581E"/>
                </a:solidFill>
                <a:latin typeface="Work Sans Medium"/>
                <a:cs typeface="Work Sans Medium"/>
              </a:rPr>
              <a:t>rahoituksen</a:t>
            </a:r>
            <a:r>
              <a:rPr sz="2400" b="0" spc="-95" dirty="0">
                <a:solidFill>
                  <a:srgbClr val="00581E"/>
                </a:solidFill>
                <a:latin typeface="Work Sans Medium"/>
                <a:cs typeface="Work Sans Medium"/>
              </a:rPr>
              <a:t> </a:t>
            </a:r>
            <a:r>
              <a:rPr sz="2400" b="0" spc="-45" dirty="0">
                <a:solidFill>
                  <a:srgbClr val="00581E"/>
                </a:solidFill>
                <a:latin typeface="Work Sans Medium"/>
                <a:cs typeface="Work Sans Medium"/>
              </a:rPr>
              <a:t>määräytymistekijät</a:t>
            </a:r>
            <a:r>
              <a:rPr sz="2400" b="0" spc="-95" dirty="0">
                <a:solidFill>
                  <a:srgbClr val="00581E"/>
                </a:solidFill>
                <a:latin typeface="Work Sans Medium"/>
                <a:cs typeface="Work Sans Medium"/>
              </a:rPr>
              <a:t> </a:t>
            </a:r>
            <a:r>
              <a:rPr sz="2400" b="0" spc="-10" dirty="0">
                <a:solidFill>
                  <a:srgbClr val="00581E"/>
                </a:solidFill>
                <a:latin typeface="Work Sans Medium"/>
                <a:cs typeface="Work Sans Medium"/>
              </a:rPr>
              <a:t>ryhmittäin</a:t>
            </a:r>
            <a:endParaRPr sz="2400">
              <a:latin typeface="Work Sans Medium"/>
              <a:cs typeface="Work Sans Medium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14092" y="2290568"/>
            <a:ext cx="8439204" cy="433966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9460" y="181102"/>
            <a:ext cx="11040745" cy="1328420"/>
          </a:xfrm>
          <a:prstGeom prst="rect">
            <a:avLst/>
          </a:prstGeom>
        </p:spPr>
        <p:txBody>
          <a:bodyPr vert="horz" wrap="square" lIns="0" tIns="90170" rIns="0" bIns="0" rtlCol="0">
            <a:spAutoFit/>
          </a:bodyPr>
          <a:lstStyle/>
          <a:p>
            <a:pPr marL="12700" marR="5080">
              <a:lnSpc>
                <a:spcPts val="4860"/>
              </a:lnSpc>
              <a:spcBef>
                <a:spcPts val="710"/>
              </a:spcBef>
            </a:pPr>
            <a:r>
              <a:rPr sz="4500" spc="-215" dirty="0"/>
              <a:t>Hyvinvointialueiden</a:t>
            </a:r>
            <a:r>
              <a:rPr sz="4500" spc="-180" dirty="0"/>
              <a:t> </a:t>
            </a:r>
            <a:r>
              <a:rPr sz="4500" spc="-235" dirty="0"/>
              <a:t>HYTE-</a:t>
            </a:r>
            <a:r>
              <a:rPr sz="4500" spc="-10" dirty="0"/>
              <a:t>kerroin </a:t>
            </a:r>
            <a:r>
              <a:rPr sz="4500" spc="-200" dirty="0"/>
              <a:t>muodostuu</a:t>
            </a:r>
            <a:r>
              <a:rPr sz="4500" spc="-310" dirty="0"/>
              <a:t> </a:t>
            </a:r>
            <a:r>
              <a:rPr sz="4500" spc="-210" dirty="0"/>
              <a:t>kahdenlaisista</a:t>
            </a:r>
            <a:r>
              <a:rPr sz="4500" spc="-275" dirty="0"/>
              <a:t> </a:t>
            </a:r>
            <a:r>
              <a:rPr sz="4500" spc="-180" dirty="0"/>
              <a:t>indikaattoreista</a:t>
            </a:r>
            <a:endParaRPr sz="45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91001" y="1694428"/>
            <a:ext cx="8562219" cy="5119884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1705081" y="6270142"/>
            <a:ext cx="13906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0" spc="-50" dirty="0">
                <a:solidFill>
                  <a:srgbClr val="1E1E1E"/>
                </a:solidFill>
                <a:latin typeface="Work Sans Light"/>
                <a:cs typeface="Work Sans Light"/>
              </a:rPr>
              <a:t>5</a:t>
            </a:r>
            <a:endParaRPr sz="1600">
              <a:latin typeface="Work Sans Light"/>
              <a:cs typeface="Work Sans Ligh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76516" y="1628775"/>
            <a:ext cx="11367770" cy="3783329"/>
          </a:xfrm>
          <a:custGeom>
            <a:avLst/>
            <a:gdLst/>
            <a:ahLst/>
            <a:cxnLst/>
            <a:rect l="l" t="t" r="r" b="b"/>
            <a:pathLst>
              <a:path w="11367770" h="3783329">
                <a:moveTo>
                  <a:pt x="11367769" y="0"/>
                </a:moveTo>
                <a:lnTo>
                  <a:pt x="0" y="0"/>
                </a:lnTo>
                <a:lnTo>
                  <a:pt x="0" y="3782821"/>
                </a:lnTo>
                <a:lnTo>
                  <a:pt x="11367769" y="3782821"/>
                </a:lnTo>
                <a:lnTo>
                  <a:pt x="11367769" y="0"/>
                </a:lnTo>
                <a:close/>
              </a:path>
            </a:pathLst>
          </a:custGeom>
          <a:solidFill>
            <a:srgbClr val="DCFF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29" dirty="0">
                <a:solidFill>
                  <a:srgbClr val="005A1E"/>
                </a:solidFill>
              </a:rPr>
              <a:t>Prosessi-</a:t>
            </a:r>
            <a:r>
              <a:rPr spc="-180" dirty="0">
                <a:solidFill>
                  <a:srgbClr val="005A1E"/>
                </a:solidFill>
              </a:rPr>
              <a:t>indikaattorit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74649" y="1655140"/>
            <a:ext cx="3417570" cy="52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b="0" dirty="0">
                <a:solidFill>
                  <a:srgbClr val="005A1E"/>
                </a:solidFill>
                <a:latin typeface="Work Sans Medium"/>
                <a:cs typeface="Work Sans Medium"/>
              </a:rPr>
              <a:t>Lapset</a:t>
            </a:r>
            <a:r>
              <a:rPr sz="3300" b="0" spc="-60" dirty="0">
                <a:solidFill>
                  <a:srgbClr val="005A1E"/>
                </a:solidFill>
                <a:latin typeface="Work Sans Medium"/>
                <a:cs typeface="Work Sans Medium"/>
              </a:rPr>
              <a:t> </a:t>
            </a:r>
            <a:r>
              <a:rPr sz="3300" b="0" dirty="0">
                <a:solidFill>
                  <a:srgbClr val="005A1E"/>
                </a:solidFill>
                <a:latin typeface="Work Sans Medium"/>
                <a:cs typeface="Work Sans Medium"/>
              </a:rPr>
              <a:t>ja</a:t>
            </a:r>
            <a:r>
              <a:rPr sz="3300" b="0" spc="-5" dirty="0">
                <a:solidFill>
                  <a:srgbClr val="005A1E"/>
                </a:solidFill>
                <a:latin typeface="Work Sans Medium"/>
                <a:cs typeface="Work Sans Medium"/>
              </a:rPr>
              <a:t> </a:t>
            </a:r>
            <a:r>
              <a:rPr sz="3300" b="0" spc="-10" dirty="0">
                <a:solidFill>
                  <a:srgbClr val="005A1E"/>
                </a:solidFill>
                <a:latin typeface="Work Sans Medium"/>
                <a:cs typeface="Work Sans Medium"/>
              </a:rPr>
              <a:t>nuoret</a:t>
            </a:r>
            <a:endParaRPr sz="3300">
              <a:latin typeface="Work Sans Medium"/>
              <a:cs typeface="Work Sans Medium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69900" marR="93345" indent="-457834">
              <a:lnSpc>
                <a:spcPct val="100000"/>
              </a:lnSpc>
              <a:spcBef>
                <a:spcPts val="105"/>
              </a:spcBef>
              <a:buAutoNum type="arabicParenR"/>
              <a:tabLst>
                <a:tab pos="469900" algn="l"/>
              </a:tabLst>
            </a:pPr>
            <a:r>
              <a:rPr dirty="0"/>
              <a:t>Lastenneuvolan</a:t>
            </a:r>
            <a:r>
              <a:rPr spc="-65" dirty="0"/>
              <a:t> </a:t>
            </a:r>
            <a:r>
              <a:rPr spc="-10" dirty="0"/>
              <a:t>4-vuotiaiden </a:t>
            </a:r>
            <a:r>
              <a:rPr dirty="0"/>
              <a:t>terveystarkastuksista</a:t>
            </a:r>
            <a:r>
              <a:rPr spc="-105" dirty="0"/>
              <a:t> </a:t>
            </a:r>
            <a:r>
              <a:rPr dirty="0"/>
              <a:t>poisjäävien</a:t>
            </a:r>
            <a:r>
              <a:rPr spc="-70" dirty="0"/>
              <a:t> </a:t>
            </a:r>
            <a:r>
              <a:rPr spc="-20" dirty="0"/>
              <a:t>tuen </a:t>
            </a:r>
            <a:r>
              <a:rPr dirty="0"/>
              <a:t>tarpeen</a:t>
            </a:r>
            <a:r>
              <a:rPr spc="-30" dirty="0"/>
              <a:t> </a:t>
            </a:r>
            <a:r>
              <a:rPr spc="-10" dirty="0"/>
              <a:t>selvittäminen</a:t>
            </a:r>
          </a:p>
          <a:p>
            <a:pPr marL="469900" marR="5080" indent="-457834">
              <a:lnSpc>
                <a:spcPct val="100000"/>
              </a:lnSpc>
              <a:buAutoNum type="arabicParenR"/>
              <a:tabLst>
                <a:tab pos="469900" algn="l"/>
              </a:tabLst>
            </a:pPr>
            <a:r>
              <a:rPr dirty="0"/>
              <a:t>Kouluterveydenhuollon</a:t>
            </a:r>
            <a:r>
              <a:rPr spc="-90" dirty="0"/>
              <a:t> </a:t>
            </a:r>
            <a:r>
              <a:rPr spc="-25" dirty="0"/>
              <a:t>8.- </a:t>
            </a:r>
            <a:r>
              <a:rPr dirty="0"/>
              <a:t>luokkalaisten</a:t>
            </a:r>
            <a:r>
              <a:rPr spc="-55" dirty="0"/>
              <a:t> </a:t>
            </a:r>
            <a:r>
              <a:rPr spc="-10" dirty="0"/>
              <a:t>terveystarkastuksista </a:t>
            </a:r>
            <a:r>
              <a:rPr dirty="0"/>
              <a:t>poisjäävien</a:t>
            </a:r>
            <a:r>
              <a:rPr spc="-30" dirty="0"/>
              <a:t> </a:t>
            </a:r>
            <a:r>
              <a:rPr dirty="0"/>
              <a:t>tuen</a:t>
            </a:r>
            <a:r>
              <a:rPr spc="-30" dirty="0"/>
              <a:t> </a:t>
            </a:r>
            <a:r>
              <a:rPr dirty="0"/>
              <a:t>tarpeen</a:t>
            </a:r>
            <a:r>
              <a:rPr spc="-55" dirty="0"/>
              <a:t> </a:t>
            </a:r>
            <a:r>
              <a:rPr spc="-10" dirty="0"/>
              <a:t>selvittäminen</a:t>
            </a:r>
          </a:p>
          <a:p>
            <a:pPr marL="469900" indent="-457200">
              <a:lnSpc>
                <a:spcPct val="100000"/>
              </a:lnSpc>
              <a:buAutoNum type="arabicParenR"/>
              <a:tabLst>
                <a:tab pos="469900" algn="l"/>
              </a:tabLst>
            </a:pPr>
            <a:r>
              <a:rPr dirty="0"/>
              <a:t>Lasten</a:t>
            </a:r>
            <a:r>
              <a:rPr spc="-35" dirty="0"/>
              <a:t> </a:t>
            </a:r>
            <a:r>
              <a:rPr dirty="0"/>
              <a:t>tuhkarokko-</a:t>
            </a:r>
            <a:r>
              <a:rPr spc="-10" dirty="0"/>
              <a:t>vihurirokko-</a:t>
            </a:r>
          </a:p>
          <a:p>
            <a:pPr marL="469900">
              <a:lnSpc>
                <a:spcPct val="100000"/>
              </a:lnSpc>
            </a:pPr>
            <a:r>
              <a:rPr dirty="0"/>
              <a:t>sikotauti</a:t>
            </a:r>
            <a:r>
              <a:rPr spc="-15" dirty="0"/>
              <a:t> </a:t>
            </a:r>
            <a:r>
              <a:rPr spc="-10" dirty="0"/>
              <a:t>(MPR)-rokotuskattavuus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428359" y="1655140"/>
            <a:ext cx="5109845" cy="35553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b="0" spc="-10" dirty="0">
                <a:solidFill>
                  <a:srgbClr val="005A1E"/>
                </a:solidFill>
                <a:latin typeface="Work Sans Medium"/>
                <a:cs typeface="Work Sans Medium"/>
              </a:rPr>
              <a:t>Aikuiset</a:t>
            </a:r>
            <a:endParaRPr sz="3300">
              <a:latin typeface="Work Sans Medium"/>
              <a:cs typeface="Work Sans Medium"/>
            </a:endParaRPr>
          </a:p>
          <a:p>
            <a:pPr marL="12700" marR="5080" indent="304800">
              <a:lnSpc>
                <a:spcPct val="100000"/>
              </a:lnSpc>
              <a:spcBef>
                <a:spcPts val="2230"/>
              </a:spcBef>
              <a:buAutoNum type="arabicParenR" startAt="4"/>
              <a:tabLst>
                <a:tab pos="317500" algn="l"/>
              </a:tabLst>
            </a:pPr>
            <a:r>
              <a:rPr sz="2000" b="0" dirty="0">
                <a:solidFill>
                  <a:srgbClr val="1E1E1E"/>
                </a:solidFill>
                <a:latin typeface="Work Sans Light"/>
                <a:cs typeface="Work Sans Light"/>
              </a:rPr>
              <a:t>Elintapaneuvonnan</a:t>
            </a:r>
            <a:r>
              <a:rPr sz="2000" b="0" spc="-5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000" b="0" dirty="0">
                <a:solidFill>
                  <a:srgbClr val="1E1E1E"/>
                </a:solidFill>
                <a:latin typeface="Work Sans Light"/>
                <a:cs typeface="Work Sans Light"/>
              </a:rPr>
              <a:t>toteutuminen</a:t>
            </a:r>
            <a:r>
              <a:rPr sz="2000" b="0" spc="-4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000" b="0" spc="-10" dirty="0">
                <a:solidFill>
                  <a:srgbClr val="1E1E1E"/>
                </a:solidFill>
                <a:latin typeface="Work Sans Light"/>
                <a:cs typeface="Work Sans Light"/>
              </a:rPr>
              <a:t>tyypin </a:t>
            </a:r>
            <a:r>
              <a:rPr sz="2000" b="0" dirty="0">
                <a:solidFill>
                  <a:srgbClr val="1E1E1E"/>
                </a:solidFill>
                <a:latin typeface="Work Sans Light"/>
                <a:cs typeface="Work Sans Light"/>
              </a:rPr>
              <a:t>2</a:t>
            </a:r>
            <a:r>
              <a:rPr sz="2000" b="0" spc="-1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000" b="0" dirty="0">
                <a:solidFill>
                  <a:srgbClr val="1E1E1E"/>
                </a:solidFill>
                <a:latin typeface="Work Sans Light"/>
                <a:cs typeface="Work Sans Light"/>
              </a:rPr>
              <a:t>diabetesriskissä</a:t>
            </a:r>
            <a:r>
              <a:rPr sz="2000" b="0" spc="-1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000" b="0" dirty="0">
                <a:solidFill>
                  <a:srgbClr val="1E1E1E"/>
                </a:solidFill>
                <a:latin typeface="Work Sans Light"/>
                <a:cs typeface="Work Sans Light"/>
              </a:rPr>
              <a:t>oleville</a:t>
            </a:r>
            <a:r>
              <a:rPr sz="2000" b="0" spc="-3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000" b="0" dirty="0">
                <a:solidFill>
                  <a:srgbClr val="1E1E1E"/>
                </a:solidFill>
                <a:latin typeface="Work Sans Light"/>
                <a:cs typeface="Work Sans Light"/>
              </a:rPr>
              <a:t>Käypä</a:t>
            </a:r>
            <a:r>
              <a:rPr sz="2000" b="0" spc="-3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000" b="0" dirty="0">
                <a:solidFill>
                  <a:srgbClr val="1E1E1E"/>
                </a:solidFill>
                <a:latin typeface="Work Sans Light"/>
                <a:cs typeface="Work Sans Light"/>
              </a:rPr>
              <a:t>hoito</a:t>
            </a:r>
            <a:r>
              <a:rPr sz="2000" b="0" spc="-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000" b="0" spc="-50" dirty="0">
                <a:solidFill>
                  <a:srgbClr val="1E1E1E"/>
                </a:solidFill>
                <a:latin typeface="Work Sans Light"/>
                <a:cs typeface="Work Sans Light"/>
              </a:rPr>
              <a:t>- </a:t>
            </a:r>
            <a:r>
              <a:rPr sz="2000" b="0" dirty="0">
                <a:solidFill>
                  <a:srgbClr val="1E1E1E"/>
                </a:solidFill>
                <a:latin typeface="Work Sans Light"/>
                <a:cs typeface="Work Sans Light"/>
              </a:rPr>
              <a:t>suosituksen</a:t>
            </a:r>
            <a:r>
              <a:rPr sz="2000" b="0" spc="-10" dirty="0">
                <a:solidFill>
                  <a:srgbClr val="1E1E1E"/>
                </a:solidFill>
                <a:latin typeface="Work Sans Light"/>
                <a:cs typeface="Work Sans Light"/>
              </a:rPr>
              <a:t> mukaisesti</a:t>
            </a:r>
            <a:endParaRPr sz="2000">
              <a:latin typeface="Work Sans Light"/>
              <a:cs typeface="Work Sans Light"/>
            </a:endParaRPr>
          </a:p>
          <a:p>
            <a:pPr marL="12700" marR="116205" indent="299720">
              <a:lnSpc>
                <a:spcPct val="100000"/>
              </a:lnSpc>
              <a:buAutoNum type="arabicParenR" startAt="4"/>
              <a:tabLst>
                <a:tab pos="312420" algn="l"/>
              </a:tabLst>
            </a:pPr>
            <a:r>
              <a:rPr sz="2000" b="0" dirty="0">
                <a:solidFill>
                  <a:srgbClr val="1E1E1E"/>
                </a:solidFill>
                <a:latin typeface="Work Sans Light"/>
                <a:cs typeface="Work Sans Light"/>
              </a:rPr>
              <a:t>Alkoholinkäytön</a:t>
            </a:r>
            <a:r>
              <a:rPr sz="2000" b="0" spc="-3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000" b="0" spc="-10" dirty="0">
                <a:solidFill>
                  <a:srgbClr val="1E1E1E"/>
                </a:solidFill>
                <a:latin typeface="Work Sans Light"/>
                <a:cs typeface="Work Sans Light"/>
              </a:rPr>
              <a:t>mini-intervention </a:t>
            </a:r>
            <a:r>
              <a:rPr sz="2000" b="0" dirty="0">
                <a:solidFill>
                  <a:srgbClr val="1E1E1E"/>
                </a:solidFill>
                <a:latin typeface="Work Sans Light"/>
                <a:cs typeface="Work Sans Light"/>
              </a:rPr>
              <a:t>toteutuminen,</a:t>
            </a:r>
            <a:r>
              <a:rPr sz="2000" b="0" spc="-4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000" b="0" dirty="0">
                <a:solidFill>
                  <a:srgbClr val="1E1E1E"/>
                </a:solidFill>
                <a:latin typeface="Work Sans Light"/>
                <a:cs typeface="Work Sans Light"/>
              </a:rPr>
              <a:t>kun</a:t>
            </a:r>
            <a:r>
              <a:rPr sz="2000" b="0" spc="-2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000" b="0" dirty="0">
                <a:solidFill>
                  <a:srgbClr val="1E1E1E"/>
                </a:solidFill>
                <a:latin typeface="Work Sans Light"/>
                <a:cs typeface="Work Sans Light"/>
              </a:rPr>
              <a:t>juomiseen</a:t>
            </a:r>
            <a:r>
              <a:rPr sz="2000" b="0" spc="-1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000" b="0" dirty="0">
                <a:solidFill>
                  <a:srgbClr val="1E1E1E"/>
                </a:solidFill>
                <a:latin typeface="Work Sans Light"/>
                <a:cs typeface="Work Sans Light"/>
              </a:rPr>
              <a:t>liittyy</a:t>
            </a:r>
            <a:r>
              <a:rPr sz="2000" b="0" spc="-3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000" b="0" spc="-10" dirty="0">
                <a:solidFill>
                  <a:srgbClr val="1E1E1E"/>
                </a:solidFill>
                <a:latin typeface="Work Sans Light"/>
                <a:cs typeface="Work Sans Light"/>
              </a:rPr>
              <a:t>haitta </a:t>
            </a:r>
            <a:r>
              <a:rPr sz="2000" b="0" dirty="0">
                <a:solidFill>
                  <a:srgbClr val="1E1E1E"/>
                </a:solidFill>
                <a:latin typeface="Work Sans Light"/>
                <a:cs typeface="Work Sans Light"/>
              </a:rPr>
              <a:t>tai </a:t>
            </a:r>
            <a:r>
              <a:rPr sz="2000" b="0" spc="-10" dirty="0">
                <a:solidFill>
                  <a:srgbClr val="1E1E1E"/>
                </a:solidFill>
                <a:latin typeface="Work Sans Light"/>
                <a:cs typeface="Work Sans Light"/>
              </a:rPr>
              <a:t>haittariski</a:t>
            </a:r>
            <a:endParaRPr sz="2000">
              <a:latin typeface="Work Sans Light"/>
              <a:cs typeface="Work Sans Light"/>
            </a:endParaRPr>
          </a:p>
          <a:p>
            <a:pPr marL="12700" marR="669290" indent="302260">
              <a:lnSpc>
                <a:spcPct val="100000"/>
              </a:lnSpc>
              <a:buClr>
                <a:srgbClr val="1E1E1E"/>
              </a:buClr>
              <a:buAutoNum type="arabicParenR" startAt="4"/>
              <a:tabLst>
                <a:tab pos="314960" algn="l"/>
              </a:tabLst>
            </a:pPr>
            <a:r>
              <a:rPr sz="2000" b="0" dirty="0">
                <a:solidFill>
                  <a:srgbClr val="444444"/>
                </a:solidFill>
                <a:latin typeface="Work Sans Light"/>
                <a:cs typeface="Work Sans Light"/>
              </a:rPr>
              <a:t>Työttömien</a:t>
            </a:r>
            <a:r>
              <a:rPr sz="2000" b="0" spc="-20" dirty="0">
                <a:solidFill>
                  <a:srgbClr val="444444"/>
                </a:solidFill>
                <a:latin typeface="Work Sans Light"/>
                <a:cs typeface="Work Sans Light"/>
              </a:rPr>
              <a:t> </a:t>
            </a:r>
            <a:r>
              <a:rPr sz="2000" b="0" spc="-10" dirty="0">
                <a:solidFill>
                  <a:srgbClr val="444444"/>
                </a:solidFill>
                <a:latin typeface="Work Sans Light"/>
                <a:cs typeface="Work Sans Light"/>
              </a:rPr>
              <a:t>toteutuneiden </a:t>
            </a:r>
            <a:r>
              <a:rPr sz="2000" b="0" dirty="0">
                <a:solidFill>
                  <a:srgbClr val="444444"/>
                </a:solidFill>
                <a:latin typeface="Work Sans Light"/>
                <a:cs typeface="Work Sans Light"/>
              </a:rPr>
              <a:t>terveystarkastusten</a:t>
            </a:r>
            <a:r>
              <a:rPr sz="2000" b="0" spc="-70" dirty="0">
                <a:solidFill>
                  <a:srgbClr val="444444"/>
                </a:solidFill>
                <a:latin typeface="Work Sans Light"/>
                <a:cs typeface="Work Sans Light"/>
              </a:rPr>
              <a:t> </a:t>
            </a:r>
            <a:r>
              <a:rPr sz="2000" b="0" dirty="0">
                <a:solidFill>
                  <a:srgbClr val="444444"/>
                </a:solidFill>
                <a:latin typeface="Work Sans Light"/>
                <a:cs typeface="Work Sans Light"/>
              </a:rPr>
              <a:t>osuus</a:t>
            </a:r>
            <a:r>
              <a:rPr sz="2000" b="0" spc="-30" dirty="0">
                <a:solidFill>
                  <a:srgbClr val="444444"/>
                </a:solidFill>
                <a:latin typeface="Work Sans Light"/>
                <a:cs typeface="Work Sans Light"/>
              </a:rPr>
              <a:t> </a:t>
            </a:r>
            <a:r>
              <a:rPr sz="2000" b="0" spc="-10" dirty="0">
                <a:solidFill>
                  <a:srgbClr val="444444"/>
                </a:solidFill>
                <a:latin typeface="Work Sans Light"/>
                <a:cs typeface="Work Sans Light"/>
              </a:rPr>
              <a:t>suhteessa </a:t>
            </a:r>
            <a:r>
              <a:rPr sz="2000" b="0" dirty="0">
                <a:solidFill>
                  <a:srgbClr val="444444"/>
                </a:solidFill>
                <a:latin typeface="Work Sans Light"/>
                <a:cs typeface="Work Sans Light"/>
              </a:rPr>
              <a:t>työttömien</a:t>
            </a:r>
            <a:r>
              <a:rPr sz="2000" b="0" spc="-55" dirty="0">
                <a:solidFill>
                  <a:srgbClr val="444444"/>
                </a:solidFill>
                <a:latin typeface="Work Sans Light"/>
                <a:cs typeface="Work Sans Light"/>
              </a:rPr>
              <a:t> </a:t>
            </a:r>
            <a:r>
              <a:rPr sz="2000" b="0" spc="-10" dirty="0">
                <a:solidFill>
                  <a:srgbClr val="444444"/>
                </a:solidFill>
                <a:latin typeface="Work Sans Light"/>
                <a:cs typeface="Work Sans Light"/>
              </a:rPr>
              <a:t>kokonaismäärään</a:t>
            </a:r>
            <a:endParaRPr sz="2000">
              <a:latin typeface="Work Sans Light"/>
              <a:cs typeface="Work Sans Ligh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91589" y="6051600"/>
            <a:ext cx="62337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0" dirty="0">
                <a:solidFill>
                  <a:srgbClr val="1E1E1E"/>
                </a:solidFill>
                <a:latin typeface="Work Sans Light"/>
                <a:cs typeface="Work Sans Light"/>
              </a:rPr>
              <a:t>Tutustu</a:t>
            </a:r>
            <a:r>
              <a:rPr sz="1800" b="0" spc="-2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1800" b="0" dirty="0">
                <a:solidFill>
                  <a:srgbClr val="1E1E1E"/>
                </a:solidFill>
                <a:latin typeface="Work Sans Light"/>
                <a:cs typeface="Work Sans Light"/>
              </a:rPr>
              <a:t>tarkemmin</a:t>
            </a:r>
            <a:r>
              <a:rPr sz="1800" b="0" spc="-1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1800" b="0" spc="-10" dirty="0">
                <a:solidFill>
                  <a:srgbClr val="1E1E1E"/>
                </a:solidFill>
                <a:latin typeface="Work Sans Light"/>
                <a:cs typeface="Work Sans Light"/>
              </a:rPr>
              <a:t>prosessi-</a:t>
            </a:r>
            <a:r>
              <a:rPr sz="1800" b="0" dirty="0">
                <a:solidFill>
                  <a:srgbClr val="1E1E1E"/>
                </a:solidFill>
                <a:latin typeface="Work Sans Light"/>
                <a:cs typeface="Work Sans Light"/>
              </a:rPr>
              <a:t>indikaattoreihin</a:t>
            </a:r>
            <a:r>
              <a:rPr sz="1800" b="0" spc="-2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1800" b="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Work Sans Light"/>
                <a:cs typeface="Work Sans Light"/>
                <a:hlinkClick r:id="rId2"/>
              </a:rPr>
              <a:t>Sotkanetissä</a:t>
            </a:r>
            <a:endParaRPr sz="1800">
              <a:latin typeface="Work Sans Light"/>
              <a:cs typeface="Work Sans Ligh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700509" y="6270142"/>
            <a:ext cx="14287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0" spc="-50" dirty="0">
                <a:solidFill>
                  <a:srgbClr val="1E1E1E"/>
                </a:solidFill>
                <a:latin typeface="Work Sans Light"/>
                <a:cs typeface="Work Sans Light"/>
              </a:rPr>
              <a:t>6</a:t>
            </a:r>
            <a:endParaRPr sz="1600">
              <a:latin typeface="Work Sans Light"/>
              <a:cs typeface="Work Sans Ligh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76516" y="1628775"/>
            <a:ext cx="11367770" cy="3783329"/>
          </a:xfrm>
          <a:custGeom>
            <a:avLst/>
            <a:gdLst/>
            <a:ahLst/>
            <a:cxnLst/>
            <a:rect l="l" t="t" r="r" b="b"/>
            <a:pathLst>
              <a:path w="11367770" h="3783329">
                <a:moveTo>
                  <a:pt x="11367769" y="0"/>
                </a:moveTo>
                <a:lnTo>
                  <a:pt x="0" y="0"/>
                </a:lnTo>
                <a:lnTo>
                  <a:pt x="0" y="3782821"/>
                </a:lnTo>
                <a:lnTo>
                  <a:pt x="11367769" y="3782821"/>
                </a:lnTo>
                <a:lnTo>
                  <a:pt x="11367769" y="0"/>
                </a:lnTo>
                <a:close/>
              </a:path>
            </a:pathLst>
          </a:custGeom>
          <a:solidFill>
            <a:srgbClr val="DCFF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8557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95" dirty="0"/>
              <a:t>Tulosindikaattorit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55472" y="1877644"/>
            <a:ext cx="10379075" cy="30753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69265" indent="-456565">
              <a:lnSpc>
                <a:spcPct val="100000"/>
              </a:lnSpc>
              <a:spcBef>
                <a:spcPts val="105"/>
              </a:spcBef>
              <a:buAutoNum type="arabicParenR"/>
              <a:tabLst>
                <a:tab pos="469265" algn="l"/>
              </a:tabLst>
            </a:pPr>
            <a:r>
              <a:rPr sz="2000" b="0" dirty="0">
                <a:solidFill>
                  <a:srgbClr val="2F2F2F"/>
                </a:solidFill>
                <a:latin typeface="Work Sans Light"/>
                <a:cs typeface="Work Sans Light"/>
              </a:rPr>
              <a:t>Ei</a:t>
            </a:r>
            <a:r>
              <a:rPr sz="2000" b="0" spc="-15" dirty="0">
                <a:solidFill>
                  <a:srgbClr val="2F2F2F"/>
                </a:solidFill>
                <a:latin typeface="Work Sans Light"/>
                <a:cs typeface="Work Sans Light"/>
              </a:rPr>
              <a:t> </a:t>
            </a:r>
            <a:r>
              <a:rPr sz="2000" b="0" dirty="0">
                <a:solidFill>
                  <a:srgbClr val="2F2F2F"/>
                </a:solidFill>
                <a:latin typeface="Work Sans Light"/>
                <a:cs typeface="Work Sans Light"/>
              </a:rPr>
              <a:t>työssä,</a:t>
            </a:r>
            <a:r>
              <a:rPr sz="2000" b="0" spc="-40" dirty="0">
                <a:solidFill>
                  <a:srgbClr val="2F2F2F"/>
                </a:solidFill>
                <a:latin typeface="Work Sans Light"/>
                <a:cs typeface="Work Sans Light"/>
              </a:rPr>
              <a:t> </a:t>
            </a:r>
            <a:r>
              <a:rPr sz="2000" b="0" dirty="0">
                <a:solidFill>
                  <a:srgbClr val="2F2F2F"/>
                </a:solidFill>
                <a:latin typeface="Work Sans Light"/>
                <a:cs typeface="Work Sans Light"/>
              </a:rPr>
              <a:t>koulutuksessa</a:t>
            </a:r>
            <a:r>
              <a:rPr sz="2000" b="0" spc="-30" dirty="0">
                <a:solidFill>
                  <a:srgbClr val="2F2F2F"/>
                </a:solidFill>
                <a:latin typeface="Work Sans Light"/>
                <a:cs typeface="Work Sans Light"/>
              </a:rPr>
              <a:t> </a:t>
            </a:r>
            <a:r>
              <a:rPr sz="2000" b="0" dirty="0">
                <a:solidFill>
                  <a:srgbClr val="2F2F2F"/>
                </a:solidFill>
                <a:latin typeface="Work Sans Light"/>
                <a:cs typeface="Work Sans Light"/>
              </a:rPr>
              <a:t>eikä</a:t>
            </a:r>
            <a:r>
              <a:rPr sz="2000" b="0" spc="-15" dirty="0">
                <a:solidFill>
                  <a:srgbClr val="2F2F2F"/>
                </a:solidFill>
                <a:latin typeface="Work Sans Light"/>
                <a:cs typeface="Work Sans Light"/>
              </a:rPr>
              <a:t> </a:t>
            </a:r>
            <a:r>
              <a:rPr sz="2000" b="0" dirty="0">
                <a:solidFill>
                  <a:srgbClr val="2F2F2F"/>
                </a:solidFill>
                <a:latin typeface="Work Sans Light"/>
                <a:cs typeface="Work Sans Light"/>
              </a:rPr>
              <a:t>asevelvollisuutta</a:t>
            </a:r>
            <a:r>
              <a:rPr sz="2000" b="0" spc="-25" dirty="0">
                <a:solidFill>
                  <a:srgbClr val="2F2F2F"/>
                </a:solidFill>
                <a:latin typeface="Work Sans Light"/>
                <a:cs typeface="Work Sans Light"/>
              </a:rPr>
              <a:t> </a:t>
            </a:r>
            <a:r>
              <a:rPr sz="2000" b="0" dirty="0">
                <a:solidFill>
                  <a:srgbClr val="2F2F2F"/>
                </a:solidFill>
                <a:latin typeface="Work Sans Light"/>
                <a:cs typeface="Work Sans Light"/>
              </a:rPr>
              <a:t>(NEET)</a:t>
            </a:r>
            <a:r>
              <a:rPr sz="2000" b="0" spc="-55" dirty="0">
                <a:solidFill>
                  <a:srgbClr val="2F2F2F"/>
                </a:solidFill>
                <a:latin typeface="Work Sans Light"/>
                <a:cs typeface="Work Sans Light"/>
              </a:rPr>
              <a:t> </a:t>
            </a:r>
            <a:r>
              <a:rPr sz="2000" b="0" dirty="0">
                <a:solidFill>
                  <a:srgbClr val="2F2F2F"/>
                </a:solidFill>
                <a:latin typeface="Work Sans Light"/>
                <a:cs typeface="Work Sans Light"/>
              </a:rPr>
              <a:t>suorittamassa</a:t>
            </a:r>
            <a:r>
              <a:rPr sz="2000" b="0" spc="-20" dirty="0">
                <a:solidFill>
                  <a:srgbClr val="2F2F2F"/>
                </a:solidFill>
                <a:latin typeface="Work Sans Light"/>
                <a:cs typeface="Work Sans Light"/>
              </a:rPr>
              <a:t> </a:t>
            </a:r>
            <a:r>
              <a:rPr sz="2000" b="0" dirty="0">
                <a:solidFill>
                  <a:srgbClr val="2F2F2F"/>
                </a:solidFill>
                <a:latin typeface="Work Sans Light"/>
                <a:cs typeface="Work Sans Light"/>
              </a:rPr>
              <a:t>olevat</a:t>
            </a:r>
            <a:r>
              <a:rPr sz="2000" b="0" spc="-45" dirty="0">
                <a:solidFill>
                  <a:srgbClr val="2F2F2F"/>
                </a:solidFill>
                <a:latin typeface="Work Sans Light"/>
                <a:cs typeface="Work Sans Light"/>
              </a:rPr>
              <a:t> </a:t>
            </a:r>
            <a:r>
              <a:rPr sz="2000" b="0" spc="-10" dirty="0">
                <a:solidFill>
                  <a:srgbClr val="2F2F2F"/>
                </a:solidFill>
                <a:latin typeface="Work Sans Light"/>
                <a:cs typeface="Work Sans Light"/>
              </a:rPr>
              <a:t>20–24-</a:t>
            </a:r>
            <a:endParaRPr sz="2000">
              <a:latin typeface="Work Sans Light"/>
              <a:cs typeface="Work Sans Light"/>
            </a:endParaRPr>
          </a:p>
          <a:p>
            <a:pPr marL="469900">
              <a:lnSpc>
                <a:spcPct val="100000"/>
              </a:lnSpc>
              <a:spcBef>
                <a:spcPts val="5"/>
              </a:spcBef>
            </a:pPr>
            <a:r>
              <a:rPr sz="2000" b="0" dirty="0">
                <a:solidFill>
                  <a:srgbClr val="2F2F2F"/>
                </a:solidFill>
                <a:latin typeface="Work Sans Light"/>
                <a:cs typeface="Work Sans Light"/>
              </a:rPr>
              <a:t>vuotiaat,</a:t>
            </a:r>
            <a:r>
              <a:rPr sz="2000" b="0" spc="-25" dirty="0">
                <a:solidFill>
                  <a:srgbClr val="2F2F2F"/>
                </a:solidFill>
                <a:latin typeface="Work Sans Light"/>
                <a:cs typeface="Work Sans Light"/>
              </a:rPr>
              <a:t> </a:t>
            </a:r>
            <a:r>
              <a:rPr sz="2000" b="0" dirty="0">
                <a:solidFill>
                  <a:srgbClr val="2F2F2F"/>
                </a:solidFill>
                <a:latin typeface="Work Sans Light"/>
                <a:cs typeface="Work Sans Light"/>
              </a:rPr>
              <a:t>%</a:t>
            </a:r>
            <a:r>
              <a:rPr sz="2000" b="0" spc="-10" dirty="0">
                <a:solidFill>
                  <a:srgbClr val="2F2F2F"/>
                </a:solidFill>
                <a:latin typeface="Work Sans Light"/>
                <a:cs typeface="Work Sans Light"/>
              </a:rPr>
              <a:t> ikäluokasta</a:t>
            </a:r>
            <a:endParaRPr sz="2000">
              <a:latin typeface="Work Sans Light"/>
              <a:cs typeface="Work Sans Light"/>
            </a:endParaRPr>
          </a:p>
          <a:p>
            <a:pPr marL="469900" marR="67945" indent="-457200">
              <a:lnSpc>
                <a:spcPct val="100000"/>
              </a:lnSpc>
              <a:spcBef>
                <a:spcPts val="600"/>
              </a:spcBef>
              <a:buAutoNum type="arabicParenR" startAt="2"/>
              <a:tabLst>
                <a:tab pos="469900" algn="l"/>
              </a:tabLst>
            </a:pPr>
            <a:r>
              <a:rPr sz="2000" b="0" dirty="0">
                <a:solidFill>
                  <a:srgbClr val="2F2F2F"/>
                </a:solidFill>
                <a:latin typeface="Work Sans Light"/>
                <a:cs typeface="Work Sans Light"/>
              </a:rPr>
              <a:t>Mielenterveyshäiriöiden</a:t>
            </a:r>
            <a:r>
              <a:rPr sz="2000" b="0" spc="-45" dirty="0">
                <a:solidFill>
                  <a:srgbClr val="2F2F2F"/>
                </a:solidFill>
                <a:latin typeface="Work Sans Light"/>
                <a:cs typeface="Work Sans Light"/>
              </a:rPr>
              <a:t> </a:t>
            </a:r>
            <a:r>
              <a:rPr sz="2000" b="0" dirty="0">
                <a:solidFill>
                  <a:srgbClr val="2F2F2F"/>
                </a:solidFill>
                <a:latin typeface="Work Sans Light"/>
                <a:cs typeface="Work Sans Light"/>
              </a:rPr>
              <a:t>vuoksi</a:t>
            </a:r>
            <a:r>
              <a:rPr sz="2000" b="0" spc="-30" dirty="0">
                <a:solidFill>
                  <a:srgbClr val="2F2F2F"/>
                </a:solidFill>
                <a:latin typeface="Work Sans Light"/>
                <a:cs typeface="Work Sans Light"/>
              </a:rPr>
              <a:t> </a:t>
            </a:r>
            <a:r>
              <a:rPr sz="2000" b="0" dirty="0">
                <a:solidFill>
                  <a:srgbClr val="2F2F2F"/>
                </a:solidFill>
                <a:latin typeface="Work Sans Light"/>
                <a:cs typeface="Work Sans Light"/>
              </a:rPr>
              <a:t>työkyvyttömyyseläkettä</a:t>
            </a:r>
            <a:r>
              <a:rPr sz="2000" b="0" spc="-55" dirty="0">
                <a:solidFill>
                  <a:srgbClr val="2F2F2F"/>
                </a:solidFill>
                <a:latin typeface="Work Sans Light"/>
                <a:cs typeface="Work Sans Light"/>
              </a:rPr>
              <a:t> </a:t>
            </a:r>
            <a:r>
              <a:rPr sz="2000" b="0" dirty="0">
                <a:solidFill>
                  <a:srgbClr val="2F2F2F"/>
                </a:solidFill>
                <a:latin typeface="Work Sans Light"/>
                <a:cs typeface="Work Sans Light"/>
              </a:rPr>
              <a:t>saavat</a:t>
            </a:r>
            <a:r>
              <a:rPr sz="2000" b="0" spc="-40" dirty="0">
                <a:solidFill>
                  <a:srgbClr val="2F2F2F"/>
                </a:solidFill>
                <a:latin typeface="Work Sans Light"/>
                <a:cs typeface="Work Sans Light"/>
              </a:rPr>
              <a:t> </a:t>
            </a:r>
            <a:r>
              <a:rPr sz="2000" b="0" spc="-10" dirty="0">
                <a:solidFill>
                  <a:srgbClr val="2F2F2F"/>
                </a:solidFill>
                <a:latin typeface="Work Sans Light"/>
                <a:cs typeface="Work Sans Light"/>
              </a:rPr>
              <a:t>18–34-</a:t>
            </a:r>
            <a:r>
              <a:rPr sz="2000" b="0" dirty="0">
                <a:solidFill>
                  <a:srgbClr val="2F2F2F"/>
                </a:solidFill>
                <a:latin typeface="Work Sans Light"/>
                <a:cs typeface="Work Sans Light"/>
              </a:rPr>
              <a:t>vuotiaat</a:t>
            </a:r>
            <a:r>
              <a:rPr sz="2000" b="0" spc="-55" dirty="0">
                <a:solidFill>
                  <a:srgbClr val="2F2F2F"/>
                </a:solidFill>
                <a:latin typeface="Work Sans Light"/>
                <a:cs typeface="Work Sans Light"/>
              </a:rPr>
              <a:t> </a:t>
            </a:r>
            <a:r>
              <a:rPr sz="2000" b="0" spc="-10" dirty="0">
                <a:solidFill>
                  <a:srgbClr val="2F2F2F"/>
                </a:solidFill>
                <a:latin typeface="Work Sans Light"/>
                <a:cs typeface="Work Sans Light"/>
              </a:rPr>
              <a:t>(pois </a:t>
            </a:r>
            <a:r>
              <a:rPr sz="2000" b="0" dirty="0">
                <a:solidFill>
                  <a:srgbClr val="2F2F2F"/>
                </a:solidFill>
                <a:latin typeface="Work Sans Light"/>
                <a:cs typeface="Work Sans Light"/>
              </a:rPr>
              <a:t>lukien</a:t>
            </a:r>
            <a:r>
              <a:rPr sz="2000" b="0" spc="-25" dirty="0">
                <a:solidFill>
                  <a:srgbClr val="2F2F2F"/>
                </a:solidFill>
                <a:latin typeface="Work Sans Light"/>
                <a:cs typeface="Work Sans Light"/>
              </a:rPr>
              <a:t> </a:t>
            </a:r>
            <a:r>
              <a:rPr sz="2000" b="0" dirty="0">
                <a:solidFill>
                  <a:srgbClr val="2F2F2F"/>
                </a:solidFill>
                <a:latin typeface="Work Sans Light"/>
                <a:cs typeface="Work Sans Light"/>
              </a:rPr>
              <a:t>elimelliset</a:t>
            </a:r>
            <a:r>
              <a:rPr sz="2000" b="0" spc="-20" dirty="0">
                <a:solidFill>
                  <a:srgbClr val="2F2F2F"/>
                </a:solidFill>
                <a:latin typeface="Work Sans Light"/>
                <a:cs typeface="Work Sans Light"/>
              </a:rPr>
              <a:t> </a:t>
            </a:r>
            <a:r>
              <a:rPr sz="2000" b="0" spc="-10" dirty="0">
                <a:solidFill>
                  <a:srgbClr val="2F2F2F"/>
                </a:solidFill>
                <a:latin typeface="Work Sans Light"/>
                <a:cs typeface="Work Sans Light"/>
              </a:rPr>
              <a:t>aivo-</a:t>
            </a:r>
            <a:r>
              <a:rPr sz="2000" b="0" dirty="0">
                <a:solidFill>
                  <a:srgbClr val="2F2F2F"/>
                </a:solidFill>
                <a:latin typeface="Work Sans Light"/>
                <a:cs typeface="Work Sans Light"/>
              </a:rPr>
              <a:t>oireyhtymät</a:t>
            </a:r>
            <a:r>
              <a:rPr sz="2000" b="0" spc="-60" dirty="0">
                <a:solidFill>
                  <a:srgbClr val="2F2F2F"/>
                </a:solidFill>
                <a:latin typeface="Work Sans Light"/>
                <a:cs typeface="Work Sans Light"/>
              </a:rPr>
              <a:t> </a:t>
            </a:r>
            <a:r>
              <a:rPr sz="2000" b="0" dirty="0">
                <a:solidFill>
                  <a:srgbClr val="2F2F2F"/>
                </a:solidFill>
                <a:latin typeface="Work Sans Light"/>
                <a:cs typeface="Work Sans Light"/>
              </a:rPr>
              <a:t>ja</a:t>
            </a:r>
            <a:r>
              <a:rPr sz="2000" b="0" spc="-20" dirty="0">
                <a:solidFill>
                  <a:srgbClr val="2F2F2F"/>
                </a:solidFill>
                <a:latin typeface="Work Sans Light"/>
                <a:cs typeface="Work Sans Light"/>
              </a:rPr>
              <a:t> </a:t>
            </a:r>
            <a:r>
              <a:rPr sz="2000" b="0" dirty="0">
                <a:solidFill>
                  <a:srgbClr val="2F2F2F"/>
                </a:solidFill>
                <a:latin typeface="Work Sans Light"/>
                <a:cs typeface="Work Sans Light"/>
              </a:rPr>
              <a:t>älyllinen</a:t>
            </a:r>
            <a:r>
              <a:rPr sz="2000" b="0" spc="-30" dirty="0">
                <a:solidFill>
                  <a:srgbClr val="2F2F2F"/>
                </a:solidFill>
                <a:latin typeface="Work Sans Light"/>
                <a:cs typeface="Work Sans Light"/>
              </a:rPr>
              <a:t> </a:t>
            </a:r>
            <a:r>
              <a:rPr sz="2000" b="0" dirty="0">
                <a:solidFill>
                  <a:srgbClr val="2F2F2F"/>
                </a:solidFill>
                <a:latin typeface="Work Sans Light"/>
                <a:cs typeface="Work Sans Light"/>
              </a:rPr>
              <a:t>kehitysvammaisuus),</a:t>
            </a:r>
            <a:r>
              <a:rPr sz="2000" b="0" spc="-35" dirty="0">
                <a:solidFill>
                  <a:srgbClr val="2F2F2F"/>
                </a:solidFill>
                <a:latin typeface="Work Sans Light"/>
                <a:cs typeface="Work Sans Light"/>
              </a:rPr>
              <a:t> </a:t>
            </a:r>
            <a:r>
              <a:rPr sz="2000" b="0" dirty="0">
                <a:solidFill>
                  <a:srgbClr val="2F2F2F"/>
                </a:solidFill>
                <a:latin typeface="Work Sans Light"/>
                <a:cs typeface="Work Sans Light"/>
              </a:rPr>
              <a:t>%</a:t>
            </a:r>
            <a:r>
              <a:rPr sz="2000" b="0" spc="-35" dirty="0">
                <a:solidFill>
                  <a:srgbClr val="2F2F2F"/>
                </a:solidFill>
                <a:latin typeface="Work Sans Light"/>
                <a:cs typeface="Work Sans Light"/>
              </a:rPr>
              <a:t> </a:t>
            </a:r>
            <a:r>
              <a:rPr sz="2000" b="0" spc="-10" dirty="0">
                <a:solidFill>
                  <a:srgbClr val="2F2F2F"/>
                </a:solidFill>
                <a:latin typeface="Work Sans Light"/>
                <a:cs typeface="Work Sans Light"/>
              </a:rPr>
              <a:t>vastaavan </a:t>
            </a:r>
            <a:r>
              <a:rPr sz="2000" b="0" dirty="0">
                <a:solidFill>
                  <a:srgbClr val="2F2F2F"/>
                </a:solidFill>
                <a:latin typeface="Work Sans Light"/>
                <a:cs typeface="Work Sans Light"/>
              </a:rPr>
              <a:t>ikäisestä</a:t>
            </a:r>
            <a:r>
              <a:rPr sz="2000" b="0" spc="-20" dirty="0">
                <a:solidFill>
                  <a:srgbClr val="2F2F2F"/>
                </a:solidFill>
                <a:latin typeface="Work Sans Light"/>
                <a:cs typeface="Work Sans Light"/>
              </a:rPr>
              <a:t> </a:t>
            </a:r>
            <a:r>
              <a:rPr sz="2000" b="0" spc="-10" dirty="0">
                <a:solidFill>
                  <a:srgbClr val="2F2F2F"/>
                </a:solidFill>
                <a:latin typeface="Work Sans Light"/>
                <a:cs typeface="Work Sans Light"/>
              </a:rPr>
              <a:t>väestöstä</a:t>
            </a:r>
            <a:endParaRPr sz="2000">
              <a:latin typeface="Work Sans Light"/>
              <a:cs typeface="Work Sans Light"/>
            </a:endParaRPr>
          </a:p>
          <a:p>
            <a:pPr marL="469900" marR="23495" indent="-457200">
              <a:lnSpc>
                <a:spcPct val="100000"/>
              </a:lnSpc>
              <a:spcBef>
                <a:spcPts val="600"/>
              </a:spcBef>
              <a:buAutoNum type="arabicParenR" startAt="2"/>
              <a:tabLst>
                <a:tab pos="469900" algn="l"/>
              </a:tabLst>
            </a:pPr>
            <a:r>
              <a:rPr sz="2000" b="0" dirty="0">
                <a:solidFill>
                  <a:srgbClr val="2F2F2F"/>
                </a:solidFill>
                <a:latin typeface="Work Sans Light"/>
                <a:cs typeface="Work Sans Light"/>
              </a:rPr>
              <a:t>Vammojen</a:t>
            </a:r>
            <a:r>
              <a:rPr sz="2000" b="0" spc="-40" dirty="0">
                <a:solidFill>
                  <a:srgbClr val="2F2F2F"/>
                </a:solidFill>
                <a:latin typeface="Work Sans Light"/>
                <a:cs typeface="Work Sans Light"/>
              </a:rPr>
              <a:t> </a:t>
            </a:r>
            <a:r>
              <a:rPr sz="2000" b="0" dirty="0">
                <a:solidFill>
                  <a:srgbClr val="2F2F2F"/>
                </a:solidFill>
                <a:latin typeface="Work Sans Light"/>
                <a:cs typeface="Work Sans Light"/>
              </a:rPr>
              <a:t>ja</a:t>
            </a:r>
            <a:r>
              <a:rPr sz="2000" b="0" spc="-35" dirty="0">
                <a:solidFill>
                  <a:srgbClr val="2F2F2F"/>
                </a:solidFill>
                <a:latin typeface="Work Sans Light"/>
                <a:cs typeface="Work Sans Light"/>
              </a:rPr>
              <a:t> </a:t>
            </a:r>
            <a:r>
              <a:rPr sz="2000" b="0" dirty="0">
                <a:solidFill>
                  <a:srgbClr val="2F2F2F"/>
                </a:solidFill>
                <a:latin typeface="Work Sans Light"/>
                <a:cs typeface="Work Sans Light"/>
              </a:rPr>
              <a:t>myrkytysten</a:t>
            </a:r>
            <a:r>
              <a:rPr sz="2000" b="0" spc="-80" dirty="0">
                <a:solidFill>
                  <a:srgbClr val="2F2F2F"/>
                </a:solidFill>
                <a:latin typeface="Work Sans Light"/>
                <a:cs typeface="Work Sans Light"/>
              </a:rPr>
              <a:t> </a:t>
            </a:r>
            <a:r>
              <a:rPr sz="2000" b="0" dirty="0">
                <a:solidFill>
                  <a:srgbClr val="2F2F2F"/>
                </a:solidFill>
                <a:latin typeface="Work Sans Light"/>
                <a:cs typeface="Work Sans Light"/>
              </a:rPr>
              <a:t>hoidosta</a:t>
            </a:r>
            <a:r>
              <a:rPr sz="2000" b="0" spc="-35" dirty="0">
                <a:solidFill>
                  <a:srgbClr val="2F2F2F"/>
                </a:solidFill>
                <a:latin typeface="Work Sans Light"/>
                <a:cs typeface="Work Sans Light"/>
              </a:rPr>
              <a:t> </a:t>
            </a:r>
            <a:r>
              <a:rPr sz="2000" b="0" dirty="0">
                <a:solidFill>
                  <a:srgbClr val="2F2F2F"/>
                </a:solidFill>
                <a:latin typeface="Work Sans Light"/>
                <a:cs typeface="Work Sans Light"/>
              </a:rPr>
              <a:t>aiheutuvat</a:t>
            </a:r>
            <a:r>
              <a:rPr sz="2000" b="0" spc="-70" dirty="0">
                <a:solidFill>
                  <a:srgbClr val="2F2F2F"/>
                </a:solidFill>
                <a:latin typeface="Work Sans Light"/>
                <a:cs typeface="Work Sans Light"/>
              </a:rPr>
              <a:t> </a:t>
            </a:r>
            <a:r>
              <a:rPr sz="2000" b="0" dirty="0">
                <a:solidFill>
                  <a:srgbClr val="2F2F2F"/>
                </a:solidFill>
                <a:latin typeface="Work Sans Light"/>
                <a:cs typeface="Work Sans Light"/>
              </a:rPr>
              <a:t>sairaalahoitojaksot</a:t>
            </a:r>
            <a:r>
              <a:rPr sz="2000" b="0" spc="-50" dirty="0">
                <a:solidFill>
                  <a:srgbClr val="2F2F2F"/>
                </a:solidFill>
                <a:latin typeface="Work Sans Light"/>
                <a:cs typeface="Work Sans Light"/>
              </a:rPr>
              <a:t> </a:t>
            </a:r>
            <a:r>
              <a:rPr sz="2000" b="0" dirty="0">
                <a:solidFill>
                  <a:srgbClr val="2F2F2F"/>
                </a:solidFill>
                <a:latin typeface="Work Sans Light"/>
                <a:cs typeface="Work Sans Light"/>
              </a:rPr>
              <a:t>ja/tai</a:t>
            </a:r>
            <a:r>
              <a:rPr sz="2000" b="0" spc="-50" dirty="0">
                <a:solidFill>
                  <a:srgbClr val="2F2F2F"/>
                </a:solidFill>
                <a:latin typeface="Work Sans Light"/>
                <a:cs typeface="Work Sans Light"/>
              </a:rPr>
              <a:t> </a:t>
            </a:r>
            <a:r>
              <a:rPr sz="2000" b="0" spc="-10" dirty="0">
                <a:solidFill>
                  <a:srgbClr val="2F2F2F"/>
                </a:solidFill>
                <a:latin typeface="Work Sans Light"/>
                <a:cs typeface="Work Sans Light"/>
              </a:rPr>
              <a:t>sairaalassa </a:t>
            </a:r>
            <a:r>
              <a:rPr sz="2000" b="0" dirty="0">
                <a:solidFill>
                  <a:srgbClr val="2F2F2F"/>
                </a:solidFill>
                <a:latin typeface="Work Sans Light"/>
                <a:cs typeface="Work Sans Light"/>
              </a:rPr>
              <a:t>hoidetut</a:t>
            </a:r>
            <a:r>
              <a:rPr sz="2000" b="0" spc="-15" dirty="0">
                <a:solidFill>
                  <a:srgbClr val="2F2F2F"/>
                </a:solidFill>
                <a:latin typeface="Work Sans Light"/>
                <a:cs typeface="Work Sans Light"/>
              </a:rPr>
              <a:t> </a:t>
            </a:r>
            <a:r>
              <a:rPr sz="2000" b="0" spc="-10" dirty="0">
                <a:solidFill>
                  <a:srgbClr val="2F2F2F"/>
                </a:solidFill>
                <a:latin typeface="Work Sans Light"/>
                <a:cs typeface="Work Sans Light"/>
              </a:rPr>
              <a:t>potilaat</a:t>
            </a:r>
            <a:endParaRPr sz="2000">
              <a:latin typeface="Work Sans Light"/>
              <a:cs typeface="Work Sans Light"/>
            </a:endParaRPr>
          </a:p>
          <a:p>
            <a:pPr marL="469265" indent="-456565">
              <a:lnSpc>
                <a:spcPct val="100000"/>
              </a:lnSpc>
              <a:spcBef>
                <a:spcPts val="600"/>
              </a:spcBef>
              <a:buAutoNum type="arabicParenR" startAt="2"/>
              <a:tabLst>
                <a:tab pos="469265" algn="l"/>
              </a:tabLst>
            </a:pPr>
            <a:r>
              <a:rPr sz="2000" b="0" dirty="0">
                <a:solidFill>
                  <a:srgbClr val="2F2F2F"/>
                </a:solidFill>
                <a:latin typeface="Work Sans Light"/>
                <a:cs typeface="Work Sans Light"/>
              </a:rPr>
              <a:t>Toimeentulotukea</a:t>
            </a:r>
            <a:r>
              <a:rPr sz="2000" b="0" spc="-30" dirty="0">
                <a:solidFill>
                  <a:srgbClr val="2F2F2F"/>
                </a:solidFill>
                <a:latin typeface="Work Sans Light"/>
                <a:cs typeface="Work Sans Light"/>
              </a:rPr>
              <a:t> </a:t>
            </a:r>
            <a:r>
              <a:rPr sz="2000" b="0" dirty="0">
                <a:solidFill>
                  <a:srgbClr val="2F2F2F"/>
                </a:solidFill>
                <a:latin typeface="Work Sans Light"/>
                <a:cs typeface="Work Sans Light"/>
              </a:rPr>
              <a:t>pitkäaikaisesti</a:t>
            </a:r>
            <a:r>
              <a:rPr sz="2000" b="0" spc="-25" dirty="0">
                <a:solidFill>
                  <a:srgbClr val="2F2F2F"/>
                </a:solidFill>
                <a:latin typeface="Work Sans Light"/>
                <a:cs typeface="Work Sans Light"/>
              </a:rPr>
              <a:t> </a:t>
            </a:r>
            <a:r>
              <a:rPr sz="2000" b="0" dirty="0">
                <a:solidFill>
                  <a:srgbClr val="2F2F2F"/>
                </a:solidFill>
                <a:latin typeface="Work Sans Light"/>
                <a:cs typeface="Work Sans Light"/>
              </a:rPr>
              <a:t>saaneet</a:t>
            </a:r>
            <a:r>
              <a:rPr sz="2000" b="0" spc="-15" dirty="0">
                <a:solidFill>
                  <a:srgbClr val="2F2F2F"/>
                </a:solidFill>
                <a:latin typeface="Work Sans Light"/>
                <a:cs typeface="Work Sans Light"/>
              </a:rPr>
              <a:t> </a:t>
            </a:r>
            <a:r>
              <a:rPr sz="2000" b="0" spc="-10" dirty="0">
                <a:solidFill>
                  <a:srgbClr val="2F2F2F"/>
                </a:solidFill>
                <a:latin typeface="Work Sans Light"/>
                <a:cs typeface="Work Sans Light"/>
              </a:rPr>
              <a:t>25–64-</a:t>
            </a:r>
            <a:r>
              <a:rPr sz="2000" b="0" dirty="0">
                <a:solidFill>
                  <a:srgbClr val="2F2F2F"/>
                </a:solidFill>
                <a:latin typeface="Work Sans Light"/>
                <a:cs typeface="Work Sans Light"/>
              </a:rPr>
              <a:t>vuotiaat,</a:t>
            </a:r>
            <a:r>
              <a:rPr sz="2000" b="0" spc="-45" dirty="0">
                <a:solidFill>
                  <a:srgbClr val="2F2F2F"/>
                </a:solidFill>
                <a:latin typeface="Work Sans Light"/>
                <a:cs typeface="Work Sans Light"/>
              </a:rPr>
              <a:t> </a:t>
            </a:r>
            <a:r>
              <a:rPr sz="2000" b="0" dirty="0">
                <a:solidFill>
                  <a:srgbClr val="2F2F2F"/>
                </a:solidFill>
                <a:latin typeface="Work Sans Light"/>
                <a:cs typeface="Work Sans Light"/>
              </a:rPr>
              <a:t>%</a:t>
            </a:r>
            <a:r>
              <a:rPr sz="2000" b="0" spc="-5" dirty="0">
                <a:solidFill>
                  <a:srgbClr val="2F2F2F"/>
                </a:solidFill>
                <a:latin typeface="Work Sans Light"/>
                <a:cs typeface="Work Sans Light"/>
              </a:rPr>
              <a:t> </a:t>
            </a:r>
            <a:r>
              <a:rPr sz="2000" b="0" spc="-10" dirty="0">
                <a:solidFill>
                  <a:srgbClr val="2F2F2F"/>
                </a:solidFill>
                <a:latin typeface="Work Sans Light"/>
                <a:cs typeface="Work Sans Light"/>
              </a:rPr>
              <a:t>ikäluokasta</a:t>
            </a:r>
            <a:endParaRPr sz="2000">
              <a:latin typeface="Work Sans Light"/>
              <a:cs typeface="Work Sans Light"/>
            </a:endParaRPr>
          </a:p>
          <a:p>
            <a:pPr marL="469265" indent="-456565">
              <a:lnSpc>
                <a:spcPct val="100000"/>
              </a:lnSpc>
              <a:spcBef>
                <a:spcPts val="600"/>
              </a:spcBef>
              <a:buAutoNum type="arabicParenR" startAt="2"/>
              <a:tabLst>
                <a:tab pos="469265" algn="l"/>
              </a:tabLst>
            </a:pPr>
            <a:r>
              <a:rPr sz="2000" b="0" dirty="0">
                <a:solidFill>
                  <a:srgbClr val="2F2F2F"/>
                </a:solidFill>
                <a:latin typeface="Work Sans Light"/>
                <a:cs typeface="Work Sans Light"/>
              </a:rPr>
              <a:t>Lonkkamurtumat</a:t>
            </a:r>
            <a:r>
              <a:rPr sz="2000" b="0" spc="-55" dirty="0">
                <a:solidFill>
                  <a:srgbClr val="2F2F2F"/>
                </a:solidFill>
                <a:latin typeface="Work Sans Light"/>
                <a:cs typeface="Work Sans Light"/>
              </a:rPr>
              <a:t> </a:t>
            </a:r>
            <a:r>
              <a:rPr sz="2000" b="0" dirty="0">
                <a:solidFill>
                  <a:srgbClr val="2F2F2F"/>
                </a:solidFill>
                <a:latin typeface="Work Sans Light"/>
                <a:cs typeface="Work Sans Light"/>
              </a:rPr>
              <a:t>65</a:t>
            </a:r>
            <a:r>
              <a:rPr sz="2000" b="0" spc="-20" dirty="0">
                <a:solidFill>
                  <a:srgbClr val="2F2F2F"/>
                </a:solidFill>
                <a:latin typeface="Work Sans Light"/>
                <a:cs typeface="Work Sans Light"/>
              </a:rPr>
              <a:t> </a:t>
            </a:r>
            <a:r>
              <a:rPr sz="2000" b="0" dirty="0">
                <a:solidFill>
                  <a:srgbClr val="2F2F2F"/>
                </a:solidFill>
                <a:latin typeface="Work Sans Light"/>
                <a:cs typeface="Work Sans Light"/>
              </a:rPr>
              <a:t>vuotta</a:t>
            </a:r>
            <a:r>
              <a:rPr sz="2000" b="0" spc="-40" dirty="0">
                <a:solidFill>
                  <a:srgbClr val="2F2F2F"/>
                </a:solidFill>
                <a:latin typeface="Work Sans Light"/>
                <a:cs typeface="Work Sans Light"/>
              </a:rPr>
              <a:t> </a:t>
            </a:r>
            <a:r>
              <a:rPr sz="2000" b="0" dirty="0">
                <a:solidFill>
                  <a:srgbClr val="2F2F2F"/>
                </a:solidFill>
                <a:latin typeface="Work Sans Light"/>
                <a:cs typeface="Work Sans Light"/>
              </a:rPr>
              <a:t>täyttäneillä,</a:t>
            </a:r>
            <a:r>
              <a:rPr sz="2000" b="0" spc="-65" dirty="0">
                <a:solidFill>
                  <a:srgbClr val="2F2F2F"/>
                </a:solidFill>
                <a:latin typeface="Work Sans Light"/>
                <a:cs typeface="Work Sans Light"/>
              </a:rPr>
              <a:t> </a:t>
            </a:r>
            <a:r>
              <a:rPr sz="2000" b="0" dirty="0">
                <a:solidFill>
                  <a:srgbClr val="2F2F2F"/>
                </a:solidFill>
                <a:latin typeface="Work Sans Light"/>
                <a:cs typeface="Work Sans Light"/>
              </a:rPr>
              <a:t>%</a:t>
            </a:r>
            <a:r>
              <a:rPr sz="2000" b="0" spc="-20" dirty="0">
                <a:solidFill>
                  <a:srgbClr val="2F2F2F"/>
                </a:solidFill>
                <a:latin typeface="Work Sans Light"/>
                <a:cs typeface="Work Sans Light"/>
              </a:rPr>
              <a:t> </a:t>
            </a:r>
            <a:r>
              <a:rPr sz="2000" b="0" dirty="0">
                <a:solidFill>
                  <a:srgbClr val="2F2F2F"/>
                </a:solidFill>
                <a:latin typeface="Work Sans Light"/>
                <a:cs typeface="Work Sans Light"/>
              </a:rPr>
              <a:t>vastaavan</a:t>
            </a:r>
            <a:r>
              <a:rPr sz="2000" b="0" spc="-50" dirty="0">
                <a:solidFill>
                  <a:srgbClr val="2F2F2F"/>
                </a:solidFill>
                <a:latin typeface="Work Sans Light"/>
                <a:cs typeface="Work Sans Light"/>
              </a:rPr>
              <a:t> </a:t>
            </a:r>
            <a:r>
              <a:rPr sz="2000" b="0" dirty="0">
                <a:solidFill>
                  <a:srgbClr val="2F2F2F"/>
                </a:solidFill>
                <a:latin typeface="Work Sans Light"/>
                <a:cs typeface="Work Sans Light"/>
              </a:rPr>
              <a:t>ikäisestä</a:t>
            </a:r>
            <a:r>
              <a:rPr sz="2000" b="0" spc="-15" dirty="0">
                <a:solidFill>
                  <a:srgbClr val="2F2F2F"/>
                </a:solidFill>
                <a:latin typeface="Work Sans Light"/>
                <a:cs typeface="Work Sans Light"/>
              </a:rPr>
              <a:t> </a:t>
            </a:r>
            <a:r>
              <a:rPr sz="2000" b="0" spc="-10" dirty="0">
                <a:solidFill>
                  <a:srgbClr val="2F2F2F"/>
                </a:solidFill>
                <a:latin typeface="Work Sans Light"/>
                <a:cs typeface="Work Sans Light"/>
              </a:rPr>
              <a:t>väestöstä</a:t>
            </a:r>
            <a:endParaRPr sz="2000">
              <a:latin typeface="Work Sans Light"/>
              <a:cs typeface="Work Sans Ligh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61617" y="5883960"/>
            <a:ext cx="622808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0" dirty="0">
                <a:solidFill>
                  <a:srgbClr val="1E1E1E"/>
                </a:solidFill>
                <a:latin typeface="Work Sans Light"/>
                <a:cs typeface="Work Sans Light"/>
              </a:rPr>
              <a:t>Tutustu</a:t>
            </a:r>
            <a:r>
              <a:rPr sz="1800" b="0" spc="-7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1800" b="0" dirty="0">
                <a:solidFill>
                  <a:srgbClr val="1E1E1E"/>
                </a:solidFill>
                <a:latin typeface="Work Sans Light"/>
                <a:cs typeface="Work Sans Light"/>
              </a:rPr>
              <a:t>tarkemmin</a:t>
            </a:r>
            <a:r>
              <a:rPr sz="1800" b="0" spc="-5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1800" b="0" dirty="0">
                <a:solidFill>
                  <a:srgbClr val="1E1E1E"/>
                </a:solidFill>
                <a:latin typeface="Work Sans Light"/>
                <a:cs typeface="Work Sans Light"/>
              </a:rPr>
              <a:t>tulosindikaattoreihin</a:t>
            </a:r>
            <a:r>
              <a:rPr sz="1800" b="0" spc="-4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1800" b="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Work Sans Light"/>
                <a:cs typeface="Work Sans Light"/>
                <a:hlinkClick r:id="rId2"/>
              </a:rPr>
              <a:t>Sotkanetissä</a:t>
            </a:r>
            <a:r>
              <a:rPr sz="1800" b="0" u="none" spc="-10" dirty="0">
                <a:solidFill>
                  <a:srgbClr val="1E1E1E"/>
                </a:solidFill>
                <a:latin typeface="Work Sans Light"/>
                <a:cs typeface="Work Sans Light"/>
              </a:rPr>
              <a:t>.</a:t>
            </a:r>
            <a:endParaRPr sz="1800">
              <a:latin typeface="Work Sans Light"/>
              <a:cs typeface="Work Sans Ligh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b="0" dirty="0">
                <a:solidFill>
                  <a:srgbClr val="1E1E1E"/>
                </a:solidFill>
                <a:latin typeface="Work Sans Light"/>
                <a:cs typeface="Work Sans Light"/>
              </a:rPr>
              <a:t>Lue</a:t>
            </a:r>
            <a:r>
              <a:rPr sz="1800" b="0" spc="-2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1800" b="0" dirty="0">
                <a:solidFill>
                  <a:srgbClr val="1E1E1E"/>
                </a:solidFill>
                <a:latin typeface="Work Sans Light"/>
                <a:cs typeface="Work Sans Light"/>
              </a:rPr>
              <a:t>lisää</a:t>
            </a:r>
            <a:r>
              <a:rPr sz="1800" b="0" spc="-1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1800" b="0" dirty="0">
                <a:solidFill>
                  <a:srgbClr val="1E1E1E"/>
                </a:solidFill>
                <a:latin typeface="Work Sans Light"/>
                <a:cs typeface="Work Sans Light"/>
              </a:rPr>
              <a:t>hyvinvointialueiden</a:t>
            </a:r>
            <a:r>
              <a:rPr sz="1800" b="0" spc="-3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1800" b="0" dirty="0">
                <a:solidFill>
                  <a:srgbClr val="1E1E1E"/>
                </a:solidFill>
                <a:latin typeface="Work Sans Light"/>
                <a:cs typeface="Work Sans Light"/>
              </a:rPr>
              <a:t>hyte-kertoimesta</a:t>
            </a:r>
            <a:r>
              <a:rPr sz="1800" b="0" spc="-5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1800" b="0" dirty="0">
                <a:solidFill>
                  <a:srgbClr val="1E1E1E"/>
                </a:solidFill>
                <a:latin typeface="Work Sans Light"/>
                <a:cs typeface="Work Sans Light"/>
              </a:rPr>
              <a:t>myös</a:t>
            </a:r>
            <a:r>
              <a:rPr sz="1800" b="0" spc="-2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1800" b="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Work Sans Light"/>
                <a:cs typeface="Work Sans Light"/>
                <a:hlinkClick r:id="rId3"/>
              </a:rPr>
              <a:t>Thl.fi</a:t>
            </a:r>
            <a:endParaRPr sz="1800">
              <a:latin typeface="Work Sans Light"/>
              <a:cs typeface="Work Sans Ligh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711178" y="6270142"/>
            <a:ext cx="13335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0" spc="-50" dirty="0">
                <a:solidFill>
                  <a:srgbClr val="1E1E1E"/>
                </a:solidFill>
                <a:latin typeface="Work Sans Light"/>
                <a:cs typeface="Work Sans Light"/>
              </a:rPr>
              <a:t>7</a:t>
            </a:r>
            <a:endParaRPr sz="1600">
              <a:latin typeface="Work Sans Light"/>
              <a:cs typeface="Work Sans Ligh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8307" y="851103"/>
            <a:ext cx="5091430" cy="1127125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L="437515" marR="5080" indent="-425450">
              <a:lnSpc>
                <a:spcPts val="4110"/>
              </a:lnSpc>
              <a:spcBef>
                <a:spcPts val="615"/>
              </a:spcBef>
            </a:pPr>
            <a:r>
              <a:rPr sz="3800" spc="-175" dirty="0"/>
              <a:t>Miten</a:t>
            </a:r>
            <a:r>
              <a:rPr sz="3800" spc="-350" dirty="0"/>
              <a:t> </a:t>
            </a:r>
            <a:r>
              <a:rPr sz="3800" spc="-200" dirty="0"/>
              <a:t>hyvinvointialueen </a:t>
            </a:r>
            <a:r>
              <a:rPr sz="3800" spc="-195" dirty="0"/>
              <a:t>rahoitus</a:t>
            </a:r>
            <a:r>
              <a:rPr sz="3800" spc="-340" dirty="0"/>
              <a:t> </a:t>
            </a:r>
            <a:r>
              <a:rPr sz="3800" spc="-90" dirty="0"/>
              <a:t>lasketaan?</a:t>
            </a:r>
            <a:endParaRPr sz="3800"/>
          </a:p>
        </p:txBody>
      </p:sp>
      <p:sp>
        <p:nvSpPr>
          <p:cNvPr id="3" name="object 3"/>
          <p:cNvSpPr txBox="1"/>
          <p:nvPr/>
        </p:nvSpPr>
        <p:spPr>
          <a:xfrm>
            <a:off x="425297" y="2336038"/>
            <a:ext cx="5370195" cy="2993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7625" marR="41275" indent="-1270" algn="ctr">
              <a:lnSpc>
                <a:spcPct val="100000"/>
              </a:lnSpc>
              <a:spcBef>
                <a:spcPts val="100"/>
              </a:spcBef>
            </a:pPr>
            <a:r>
              <a:rPr sz="2400" b="0" spc="-30" dirty="0">
                <a:solidFill>
                  <a:srgbClr val="00581E"/>
                </a:solidFill>
                <a:latin typeface="Work Sans Light"/>
                <a:cs typeface="Work Sans Light"/>
              </a:rPr>
              <a:t>Asukasta</a:t>
            </a:r>
            <a:r>
              <a:rPr sz="2400" b="0" spc="-125" dirty="0">
                <a:solidFill>
                  <a:srgbClr val="00581E"/>
                </a:solidFill>
                <a:latin typeface="Work Sans Light"/>
                <a:cs typeface="Work Sans Light"/>
              </a:rPr>
              <a:t> </a:t>
            </a:r>
            <a:r>
              <a:rPr sz="2400" b="0" spc="-25" dirty="0">
                <a:solidFill>
                  <a:srgbClr val="00581E"/>
                </a:solidFill>
                <a:latin typeface="Work Sans Light"/>
                <a:cs typeface="Work Sans Light"/>
              </a:rPr>
              <a:t>kohden</a:t>
            </a:r>
            <a:r>
              <a:rPr sz="2400" b="0" spc="-125" dirty="0">
                <a:solidFill>
                  <a:srgbClr val="00581E"/>
                </a:solidFill>
                <a:latin typeface="Work Sans Light"/>
                <a:cs typeface="Work Sans Light"/>
              </a:rPr>
              <a:t> </a:t>
            </a:r>
            <a:r>
              <a:rPr sz="2400" b="0" spc="-10" dirty="0">
                <a:solidFill>
                  <a:srgbClr val="00581E"/>
                </a:solidFill>
                <a:latin typeface="Work Sans Light"/>
                <a:cs typeface="Work Sans Light"/>
              </a:rPr>
              <a:t>määritelty </a:t>
            </a:r>
            <a:r>
              <a:rPr sz="2400" b="0" spc="-35" dirty="0">
                <a:solidFill>
                  <a:srgbClr val="00581E"/>
                </a:solidFill>
                <a:latin typeface="Work Sans Light"/>
                <a:cs typeface="Work Sans Light"/>
              </a:rPr>
              <a:t>hyvinvoinnin</a:t>
            </a:r>
            <a:r>
              <a:rPr sz="2400" b="0" spc="-105" dirty="0">
                <a:solidFill>
                  <a:srgbClr val="00581E"/>
                </a:solidFill>
                <a:latin typeface="Work Sans Light"/>
                <a:cs typeface="Work Sans Light"/>
              </a:rPr>
              <a:t> </a:t>
            </a:r>
            <a:r>
              <a:rPr sz="2400" b="0" dirty="0">
                <a:solidFill>
                  <a:srgbClr val="00581E"/>
                </a:solidFill>
                <a:latin typeface="Work Sans Light"/>
                <a:cs typeface="Work Sans Light"/>
              </a:rPr>
              <a:t>ja</a:t>
            </a:r>
            <a:r>
              <a:rPr sz="2400" b="0" spc="-145" dirty="0">
                <a:solidFill>
                  <a:srgbClr val="00581E"/>
                </a:solidFill>
                <a:latin typeface="Work Sans Light"/>
                <a:cs typeface="Work Sans Light"/>
              </a:rPr>
              <a:t> </a:t>
            </a:r>
            <a:r>
              <a:rPr sz="2400" b="0" spc="-30" dirty="0">
                <a:solidFill>
                  <a:srgbClr val="00581E"/>
                </a:solidFill>
                <a:latin typeface="Work Sans Light"/>
                <a:cs typeface="Work Sans Light"/>
              </a:rPr>
              <a:t>terveyden</a:t>
            </a:r>
            <a:r>
              <a:rPr sz="2400" b="0" spc="-90" dirty="0">
                <a:solidFill>
                  <a:srgbClr val="00581E"/>
                </a:solidFill>
                <a:latin typeface="Work Sans Light"/>
                <a:cs typeface="Work Sans Light"/>
              </a:rPr>
              <a:t> </a:t>
            </a:r>
            <a:r>
              <a:rPr sz="2400" b="0" spc="-20" dirty="0">
                <a:solidFill>
                  <a:srgbClr val="00581E"/>
                </a:solidFill>
                <a:latin typeface="Work Sans Light"/>
                <a:cs typeface="Work Sans Light"/>
              </a:rPr>
              <a:t>edistämisen </a:t>
            </a:r>
            <a:r>
              <a:rPr sz="2400" b="0" spc="-10" dirty="0">
                <a:solidFill>
                  <a:srgbClr val="00581E"/>
                </a:solidFill>
                <a:latin typeface="Work Sans Light"/>
                <a:cs typeface="Work Sans Light"/>
              </a:rPr>
              <a:t>perushinta</a:t>
            </a:r>
            <a:endParaRPr sz="2400">
              <a:latin typeface="Work Sans Light"/>
              <a:cs typeface="Work Sans Light"/>
            </a:endParaRPr>
          </a:p>
          <a:p>
            <a:pPr marL="1911350" marR="1905635" indent="1905" algn="ctr">
              <a:lnSpc>
                <a:spcPct val="127699"/>
              </a:lnSpc>
              <a:spcBef>
                <a:spcPts val="10"/>
              </a:spcBef>
            </a:pPr>
            <a:r>
              <a:rPr sz="2400" b="0" spc="-50" dirty="0">
                <a:solidFill>
                  <a:srgbClr val="00581E"/>
                </a:solidFill>
                <a:latin typeface="Work Sans Light"/>
                <a:cs typeface="Work Sans Light"/>
              </a:rPr>
              <a:t>x </a:t>
            </a:r>
            <a:r>
              <a:rPr sz="2400" b="0" spc="-45" dirty="0">
                <a:solidFill>
                  <a:srgbClr val="00581E"/>
                </a:solidFill>
                <a:latin typeface="Work Sans Light"/>
                <a:cs typeface="Work Sans Light"/>
              </a:rPr>
              <a:t>asukasluku </a:t>
            </a:r>
            <a:r>
              <a:rPr sz="2400" b="0" spc="-50" dirty="0">
                <a:solidFill>
                  <a:srgbClr val="00581E"/>
                </a:solidFill>
                <a:latin typeface="Work Sans Light"/>
                <a:cs typeface="Work Sans Light"/>
              </a:rPr>
              <a:t>x</a:t>
            </a:r>
            <a:endParaRPr sz="2400">
              <a:latin typeface="Work Sans Light"/>
              <a:cs typeface="Work Sans Light"/>
            </a:endParaRPr>
          </a:p>
          <a:p>
            <a:pPr algn="ctr">
              <a:lnSpc>
                <a:spcPct val="100000"/>
              </a:lnSpc>
              <a:spcBef>
                <a:spcPts val="800"/>
              </a:spcBef>
            </a:pPr>
            <a:r>
              <a:rPr sz="2400" b="0" spc="-55" dirty="0">
                <a:solidFill>
                  <a:srgbClr val="00581E"/>
                </a:solidFill>
                <a:latin typeface="Work Sans Light"/>
                <a:cs typeface="Work Sans Light"/>
              </a:rPr>
              <a:t>hyte-</a:t>
            </a:r>
            <a:r>
              <a:rPr sz="2400" b="0" spc="-20" dirty="0">
                <a:solidFill>
                  <a:srgbClr val="00581E"/>
                </a:solidFill>
                <a:latin typeface="Work Sans Light"/>
                <a:cs typeface="Work Sans Light"/>
              </a:rPr>
              <a:t>kerroin</a:t>
            </a:r>
            <a:r>
              <a:rPr sz="2400" b="0" spc="-75" dirty="0">
                <a:solidFill>
                  <a:srgbClr val="00581E"/>
                </a:solidFill>
                <a:latin typeface="Work Sans Light"/>
                <a:cs typeface="Work Sans Light"/>
              </a:rPr>
              <a:t> </a:t>
            </a:r>
            <a:r>
              <a:rPr sz="2400" b="0" dirty="0">
                <a:solidFill>
                  <a:srgbClr val="00581E"/>
                </a:solidFill>
                <a:latin typeface="Work Sans Light"/>
                <a:cs typeface="Work Sans Light"/>
              </a:rPr>
              <a:t>/</a:t>
            </a:r>
            <a:r>
              <a:rPr sz="2400" b="0" spc="-125" dirty="0">
                <a:solidFill>
                  <a:srgbClr val="00581E"/>
                </a:solidFill>
                <a:latin typeface="Work Sans Light"/>
                <a:cs typeface="Work Sans Light"/>
              </a:rPr>
              <a:t> </a:t>
            </a:r>
            <a:r>
              <a:rPr sz="2400" b="0" spc="-10" dirty="0">
                <a:solidFill>
                  <a:srgbClr val="00581E"/>
                </a:solidFill>
                <a:latin typeface="Work Sans Light"/>
                <a:cs typeface="Work Sans Light"/>
              </a:rPr>
              <a:t>koko</a:t>
            </a:r>
            <a:r>
              <a:rPr sz="2400" b="0" spc="-120" dirty="0">
                <a:solidFill>
                  <a:srgbClr val="00581E"/>
                </a:solidFill>
                <a:latin typeface="Work Sans Light"/>
                <a:cs typeface="Work Sans Light"/>
              </a:rPr>
              <a:t> </a:t>
            </a:r>
            <a:r>
              <a:rPr sz="2400" b="0" dirty="0">
                <a:solidFill>
                  <a:srgbClr val="00581E"/>
                </a:solidFill>
                <a:latin typeface="Work Sans Light"/>
                <a:cs typeface="Work Sans Light"/>
              </a:rPr>
              <a:t>maan</a:t>
            </a:r>
            <a:r>
              <a:rPr sz="2400" b="0" spc="-114" dirty="0">
                <a:solidFill>
                  <a:srgbClr val="00581E"/>
                </a:solidFill>
                <a:latin typeface="Work Sans Light"/>
                <a:cs typeface="Work Sans Light"/>
              </a:rPr>
              <a:t> </a:t>
            </a:r>
            <a:r>
              <a:rPr sz="2400" b="0" spc="-55" dirty="0">
                <a:solidFill>
                  <a:srgbClr val="00581E"/>
                </a:solidFill>
                <a:latin typeface="Work Sans Light"/>
                <a:cs typeface="Work Sans Light"/>
              </a:rPr>
              <a:t>hyte-</a:t>
            </a:r>
            <a:r>
              <a:rPr sz="2400" b="0" spc="-10" dirty="0">
                <a:solidFill>
                  <a:srgbClr val="00581E"/>
                </a:solidFill>
                <a:latin typeface="Work Sans Light"/>
                <a:cs typeface="Work Sans Light"/>
              </a:rPr>
              <a:t>kerroin</a:t>
            </a:r>
            <a:endParaRPr sz="2400">
              <a:latin typeface="Work Sans Light"/>
              <a:cs typeface="Work Sans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64021" y="133858"/>
            <a:ext cx="5215255" cy="1884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10"/>
              </a:lnSpc>
              <a:spcBef>
                <a:spcPts val="100"/>
              </a:spcBef>
            </a:pPr>
            <a:r>
              <a:rPr sz="2400" b="0" spc="-80" dirty="0">
                <a:solidFill>
                  <a:srgbClr val="1E1E1E"/>
                </a:solidFill>
                <a:latin typeface="Work Sans Light"/>
                <a:cs typeface="Work Sans Light"/>
              </a:rPr>
              <a:t>Vuonna</a:t>
            </a:r>
            <a:r>
              <a:rPr sz="2400" b="0" spc="-114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400" b="0" spc="-70" dirty="0">
                <a:solidFill>
                  <a:srgbClr val="1E1E1E"/>
                </a:solidFill>
                <a:latin typeface="Work Sans Light"/>
                <a:cs typeface="Work Sans Light"/>
              </a:rPr>
              <a:t>2025</a:t>
            </a:r>
            <a:r>
              <a:rPr sz="2400" b="0" spc="-8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400" b="0" spc="-70" dirty="0">
                <a:solidFill>
                  <a:srgbClr val="1E1E1E"/>
                </a:solidFill>
                <a:latin typeface="Work Sans Light"/>
                <a:cs typeface="Work Sans Light"/>
              </a:rPr>
              <a:t>kaikille</a:t>
            </a:r>
            <a:r>
              <a:rPr sz="2400" b="0" spc="-114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400" b="0" spc="-65" dirty="0">
                <a:solidFill>
                  <a:srgbClr val="1E1E1E"/>
                </a:solidFill>
                <a:latin typeface="Work Sans Light"/>
                <a:cs typeface="Work Sans Light"/>
              </a:rPr>
              <a:t>hyvinvointialueille</a:t>
            </a:r>
            <a:endParaRPr sz="2400">
              <a:latin typeface="Work Sans Light"/>
              <a:cs typeface="Work Sans Light"/>
            </a:endParaRPr>
          </a:p>
          <a:p>
            <a:pPr marL="12700">
              <a:lnSpc>
                <a:spcPts val="2810"/>
              </a:lnSpc>
            </a:pPr>
            <a:r>
              <a:rPr sz="2400" b="0" spc="-80" dirty="0">
                <a:solidFill>
                  <a:srgbClr val="1E1E1E"/>
                </a:solidFill>
                <a:latin typeface="Work Sans Light"/>
                <a:cs typeface="Work Sans Light"/>
              </a:rPr>
              <a:t>jaettiin</a:t>
            </a:r>
            <a:r>
              <a:rPr sz="2400" b="0" spc="-9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400" b="0" spc="-75" dirty="0">
                <a:solidFill>
                  <a:srgbClr val="1E1E1E"/>
                </a:solidFill>
                <a:latin typeface="Work Sans Light"/>
                <a:cs typeface="Work Sans Light"/>
              </a:rPr>
              <a:t>45,90 </a:t>
            </a:r>
            <a:r>
              <a:rPr sz="2400" b="0" spc="-10" dirty="0">
                <a:solidFill>
                  <a:srgbClr val="1E1E1E"/>
                </a:solidFill>
                <a:latin typeface="Work Sans Light"/>
                <a:cs typeface="Work Sans Light"/>
              </a:rPr>
              <a:t>€/asukas.</a:t>
            </a:r>
            <a:endParaRPr sz="2400">
              <a:latin typeface="Work Sans Light"/>
              <a:cs typeface="Work Sans Light"/>
            </a:endParaRPr>
          </a:p>
          <a:p>
            <a:pPr marL="12700" marR="407670">
              <a:lnSpc>
                <a:spcPts val="2740"/>
              </a:lnSpc>
              <a:spcBef>
                <a:spcPts val="869"/>
              </a:spcBef>
            </a:pPr>
            <a:r>
              <a:rPr sz="2400" b="0" i="1" spc="-55" dirty="0">
                <a:solidFill>
                  <a:srgbClr val="1E1E1E"/>
                </a:solidFill>
                <a:latin typeface="Work Sans Light"/>
                <a:cs typeface="Work Sans Light"/>
              </a:rPr>
              <a:t>Jos</a:t>
            </a:r>
            <a:r>
              <a:rPr sz="2400" b="0" i="1" spc="-13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400" b="0" spc="-75" dirty="0">
                <a:solidFill>
                  <a:srgbClr val="1E1E1E"/>
                </a:solidFill>
                <a:latin typeface="Work Sans Light"/>
                <a:cs typeface="Work Sans Light"/>
              </a:rPr>
              <a:t>255,6</a:t>
            </a:r>
            <a:r>
              <a:rPr sz="2400" b="0" spc="-9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400" b="0" spc="-70" dirty="0">
                <a:solidFill>
                  <a:srgbClr val="1E1E1E"/>
                </a:solidFill>
                <a:latin typeface="Work Sans Light"/>
                <a:cs typeface="Work Sans Light"/>
              </a:rPr>
              <a:t>milj.</a:t>
            </a:r>
            <a:r>
              <a:rPr sz="2400" b="0" spc="-10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400" b="0" i="1" spc="-65" dirty="0">
                <a:solidFill>
                  <a:srgbClr val="1E1E1E"/>
                </a:solidFill>
                <a:latin typeface="Work Sans Light"/>
                <a:cs typeface="Work Sans Light"/>
              </a:rPr>
              <a:t>EUR</a:t>
            </a:r>
            <a:r>
              <a:rPr sz="2400" b="0" i="1" spc="-12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400" b="0" i="1" spc="-70" dirty="0">
                <a:solidFill>
                  <a:srgbClr val="1E1E1E"/>
                </a:solidFill>
                <a:latin typeface="Work Sans Light"/>
                <a:cs typeface="Work Sans Light"/>
              </a:rPr>
              <a:t>olisi</a:t>
            </a:r>
            <a:r>
              <a:rPr sz="2400" b="0" i="1" spc="-10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400" b="0" i="1" spc="-75" dirty="0">
                <a:solidFill>
                  <a:srgbClr val="1E1E1E"/>
                </a:solidFill>
                <a:latin typeface="Work Sans Light"/>
                <a:cs typeface="Work Sans Light"/>
              </a:rPr>
              <a:t>jaettu</a:t>
            </a:r>
            <a:r>
              <a:rPr sz="2400" b="0" i="1" spc="-9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400" b="0" i="1" spc="-10" dirty="0">
                <a:solidFill>
                  <a:srgbClr val="1E1E1E"/>
                </a:solidFill>
                <a:latin typeface="Work Sans Light"/>
                <a:cs typeface="Work Sans Light"/>
              </a:rPr>
              <a:t>hyte- </a:t>
            </a:r>
            <a:r>
              <a:rPr sz="2400" b="0" i="1" spc="-80" dirty="0">
                <a:solidFill>
                  <a:srgbClr val="1E1E1E"/>
                </a:solidFill>
                <a:latin typeface="Work Sans Light"/>
                <a:cs typeface="Work Sans Light"/>
              </a:rPr>
              <a:t>kerroinlaskelman</a:t>
            </a:r>
            <a:r>
              <a:rPr sz="2400" b="0" i="1" spc="-5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400" b="0" i="1" spc="-10" dirty="0">
                <a:solidFill>
                  <a:srgbClr val="1E1E1E"/>
                </a:solidFill>
                <a:latin typeface="Work Sans Light"/>
                <a:cs typeface="Work Sans Light"/>
              </a:rPr>
              <a:t>perusteella, </a:t>
            </a:r>
            <a:r>
              <a:rPr sz="2400" b="0" i="1" spc="-80" dirty="0">
                <a:solidFill>
                  <a:srgbClr val="1E1E1E"/>
                </a:solidFill>
                <a:latin typeface="Work Sans Light"/>
                <a:cs typeface="Work Sans Light"/>
              </a:rPr>
              <a:t>asukaskohtainen</a:t>
            </a:r>
            <a:r>
              <a:rPr sz="2400" b="0" i="1" spc="-6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400" b="0" i="1" spc="-70" dirty="0">
                <a:solidFill>
                  <a:srgbClr val="1E1E1E"/>
                </a:solidFill>
                <a:latin typeface="Work Sans Light"/>
                <a:cs typeface="Work Sans Light"/>
              </a:rPr>
              <a:t>rahoitus</a:t>
            </a:r>
            <a:r>
              <a:rPr sz="2400" b="0" i="1" spc="-8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400" b="0" i="1" spc="-70" dirty="0">
                <a:solidFill>
                  <a:srgbClr val="1E1E1E"/>
                </a:solidFill>
                <a:latin typeface="Work Sans Light"/>
                <a:cs typeface="Work Sans Light"/>
              </a:rPr>
              <a:t>olisi</a:t>
            </a:r>
            <a:r>
              <a:rPr sz="2400" b="0" i="1" spc="-114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400" b="0" i="1" spc="-40" dirty="0">
                <a:solidFill>
                  <a:srgbClr val="1E1E1E"/>
                </a:solidFill>
                <a:latin typeface="Work Sans Light"/>
                <a:cs typeface="Work Sans Light"/>
              </a:rPr>
              <a:t>ollut:</a:t>
            </a:r>
            <a:endParaRPr sz="2400">
              <a:latin typeface="Work Sans Light"/>
              <a:cs typeface="Work Sans Ligh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264021" y="1992939"/>
            <a:ext cx="2595880" cy="1372235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750"/>
              </a:spcBef>
              <a:buFont typeface="Arial"/>
              <a:buChar char="•"/>
              <a:tabLst>
                <a:tab pos="354965" algn="l"/>
              </a:tabLst>
            </a:pPr>
            <a:r>
              <a:rPr sz="2400" b="0" i="1" spc="-80" dirty="0">
                <a:solidFill>
                  <a:srgbClr val="1E1E1E"/>
                </a:solidFill>
                <a:latin typeface="Work Sans Light"/>
                <a:cs typeface="Work Sans Light"/>
              </a:rPr>
              <a:t>Maksimi </a:t>
            </a:r>
            <a:r>
              <a:rPr sz="2400" b="0" i="1" spc="-70" dirty="0">
                <a:solidFill>
                  <a:srgbClr val="1E1E1E"/>
                </a:solidFill>
                <a:latin typeface="Work Sans Light"/>
                <a:cs typeface="Work Sans Light"/>
              </a:rPr>
              <a:t>65,80</a:t>
            </a:r>
            <a:r>
              <a:rPr sz="2400" b="0" i="1" spc="-10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400" b="0" i="1" spc="-50" dirty="0">
                <a:solidFill>
                  <a:srgbClr val="1E1E1E"/>
                </a:solidFill>
                <a:latin typeface="Work Sans Light"/>
                <a:cs typeface="Work Sans Light"/>
              </a:rPr>
              <a:t>€</a:t>
            </a:r>
            <a:endParaRPr sz="2400">
              <a:latin typeface="Work Sans Light"/>
              <a:cs typeface="Work Sans Light"/>
            </a:endParaRPr>
          </a:p>
          <a:p>
            <a:pPr marL="354965" indent="-342265">
              <a:lnSpc>
                <a:spcPct val="100000"/>
              </a:lnSpc>
              <a:spcBef>
                <a:spcPts val="650"/>
              </a:spcBef>
              <a:buFont typeface="Arial"/>
              <a:buChar char="•"/>
              <a:tabLst>
                <a:tab pos="354965" algn="l"/>
              </a:tabLst>
            </a:pPr>
            <a:r>
              <a:rPr sz="2400" b="0" i="1" spc="-75" dirty="0">
                <a:solidFill>
                  <a:srgbClr val="1E1E1E"/>
                </a:solidFill>
                <a:latin typeface="Work Sans Light"/>
                <a:cs typeface="Work Sans Light"/>
              </a:rPr>
              <a:t>Mediaani</a:t>
            </a:r>
            <a:r>
              <a:rPr sz="2400" b="0" i="1" spc="-9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400" b="0" i="1" spc="-70" dirty="0">
                <a:solidFill>
                  <a:srgbClr val="1E1E1E"/>
                </a:solidFill>
                <a:latin typeface="Work Sans Light"/>
                <a:cs typeface="Work Sans Light"/>
              </a:rPr>
              <a:t>41,90</a:t>
            </a:r>
            <a:r>
              <a:rPr sz="2400" b="0" i="1" spc="-114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400" b="0" i="1" spc="-50" dirty="0">
                <a:solidFill>
                  <a:srgbClr val="1E1E1E"/>
                </a:solidFill>
                <a:latin typeface="Work Sans Light"/>
                <a:cs typeface="Work Sans Light"/>
              </a:rPr>
              <a:t>€</a:t>
            </a:r>
            <a:endParaRPr sz="2400">
              <a:latin typeface="Work Sans Light"/>
              <a:cs typeface="Work Sans Light"/>
            </a:endParaRPr>
          </a:p>
          <a:p>
            <a:pPr marL="354965" indent="-342265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354965" algn="l"/>
              </a:tabLst>
            </a:pPr>
            <a:r>
              <a:rPr sz="2400" b="0" i="1" spc="-80" dirty="0">
                <a:solidFill>
                  <a:srgbClr val="1E1E1E"/>
                </a:solidFill>
                <a:latin typeface="Work Sans Light"/>
                <a:cs typeface="Work Sans Light"/>
              </a:rPr>
              <a:t>Minimi </a:t>
            </a:r>
            <a:r>
              <a:rPr sz="2400" b="0" i="1" spc="-75" dirty="0">
                <a:solidFill>
                  <a:srgbClr val="1E1E1E"/>
                </a:solidFill>
                <a:latin typeface="Work Sans Light"/>
                <a:cs typeface="Work Sans Light"/>
              </a:rPr>
              <a:t>26,10</a:t>
            </a:r>
            <a:r>
              <a:rPr sz="2400" b="0" i="1" spc="-10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2400" b="0" i="1" spc="-50" dirty="0">
                <a:solidFill>
                  <a:srgbClr val="1E1E1E"/>
                </a:solidFill>
                <a:latin typeface="Work Sans Light"/>
                <a:cs typeface="Work Sans Light"/>
              </a:rPr>
              <a:t>€</a:t>
            </a:r>
            <a:endParaRPr sz="2400">
              <a:latin typeface="Work Sans Light"/>
              <a:cs typeface="Work Sans Ligh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14932" y="6066840"/>
            <a:ext cx="334835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Work Sans Light"/>
                <a:cs typeface="Work Sans Light"/>
                <a:hlinkClick r:id="rId2"/>
              </a:rPr>
              <a:t>https://vm.fi/rahoituslaskelmat</a:t>
            </a:r>
            <a:endParaRPr sz="1800">
              <a:latin typeface="Work Sans Light"/>
              <a:cs typeface="Work Sans Ligh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697461" y="6270142"/>
            <a:ext cx="14541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0" spc="-50" dirty="0">
                <a:solidFill>
                  <a:srgbClr val="1E1E1E"/>
                </a:solidFill>
                <a:latin typeface="Work Sans Light"/>
                <a:cs typeface="Work Sans Light"/>
              </a:rPr>
              <a:t>8</a:t>
            </a:r>
            <a:endParaRPr sz="1600">
              <a:latin typeface="Work Sans Light"/>
              <a:cs typeface="Work Sans Ligh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5A1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3428999"/>
            <a:ext cx="3434079" cy="3429000"/>
          </a:xfrm>
          <a:custGeom>
            <a:avLst/>
            <a:gdLst/>
            <a:ahLst/>
            <a:cxnLst/>
            <a:rect l="l" t="t" r="r" b="b"/>
            <a:pathLst>
              <a:path w="3434079" h="3429000">
                <a:moveTo>
                  <a:pt x="3433571" y="0"/>
                </a:moveTo>
                <a:lnTo>
                  <a:pt x="0" y="0"/>
                </a:lnTo>
                <a:lnTo>
                  <a:pt x="0" y="3429000"/>
                </a:lnTo>
                <a:lnTo>
                  <a:pt x="3433571" y="3429000"/>
                </a:lnTo>
                <a:lnTo>
                  <a:pt x="3433571" y="0"/>
                </a:lnTo>
                <a:close/>
              </a:path>
            </a:pathLst>
          </a:custGeom>
          <a:solidFill>
            <a:srgbClr val="FFF7E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977582" y="194436"/>
            <a:ext cx="351155" cy="215265"/>
            <a:chOff x="977582" y="194436"/>
            <a:chExt cx="351155" cy="215265"/>
          </a:xfrm>
        </p:grpSpPr>
        <p:sp>
          <p:nvSpPr>
            <p:cNvPr id="5" name="object 5"/>
            <p:cNvSpPr/>
            <p:nvPr/>
          </p:nvSpPr>
          <p:spPr>
            <a:xfrm>
              <a:off x="1268361" y="194436"/>
              <a:ext cx="60325" cy="215265"/>
            </a:xfrm>
            <a:custGeom>
              <a:avLst/>
              <a:gdLst/>
              <a:ahLst/>
              <a:cxnLst/>
              <a:rect l="l" t="t" r="r" b="b"/>
              <a:pathLst>
                <a:path w="60325" h="215265">
                  <a:moveTo>
                    <a:pt x="23228" y="0"/>
                  </a:moveTo>
                  <a:lnTo>
                    <a:pt x="0" y="0"/>
                  </a:lnTo>
                  <a:lnTo>
                    <a:pt x="0" y="176148"/>
                  </a:lnTo>
                  <a:lnTo>
                    <a:pt x="19481" y="212629"/>
                  </a:lnTo>
                  <a:lnTo>
                    <a:pt x="34912" y="215010"/>
                  </a:lnTo>
                  <a:lnTo>
                    <a:pt x="42532" y="214757"/>
                  </a:lnTo>
                  <a:lnTo>
                    <a:pt x="49898" y="213359"/>
                  </a:lnTo>
                  <a:lnTo>
                    <a:pt x="53327" y="212344"/>
                  </a:lnTo>
                  <a:lnTo>
                    <a:pt x="56375" y="210947"/>
                  </a:lnTo>
                  <a:lnTo>
                    <a:pt x="60185" y="190627"/>
                  </a:lnTo>
                  <a:lnTo>
                    <a:pt x="52438" y="193294"/>
                  </a:lnTo>
                  <a:lnTo>
                    <a:pt x="47485" y="194436"/>
                  </a:lnTo>
                  <a:lnTo>
                    <a:pt x="44310" y="194691"/>
                  </a:lnTo>
                  <a:lnTo>
                    <a:pt x="34404" y="194691"/>
                  </a:lnTo>
                  <a:lnTo>
                    <a:pt x="30086" y="193294"/>
                  </a:lnTo>
                  <a:lnTo>
                    <a:pt x="24625" y="187705"/>
                  </a:lnTo>
                  <a:lnTo>
                    <a:pt x="23228" y="182626"/>
                  </a:lnTo>
                  <a:lnTo>
                    <a:pt x="23228" y="0"/>
                  </a:lnTo>
                  <a:close/>
                </a:path>
              </a:pathLst>
            </a:custGeom>
            <a:solidFill>
              <a:srgbClr val="FFF7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08468" y="194436"/>
              <a:ext cx="127228" cy="21209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77582" y="220091"/>
              <a:ext cx="107784" cy="189356"/>
            </a:xfrm>
            <a:prstGeom prst="rect">
              <a:avLst/>
            </a:prstGeom>
          </p:spPr>
        </p:pic>
      </p:grpSp>
      <p:sp>
        <p:nvSpPr>
          <p:cNvPr id="8" name="object 8"/>
          <p:cNvSpPr/>
          <p:nvPr/>
        </p:nvSpPr>
        <p:spPr>
          <a:xfrm>
            <a:off x="200533" y="194436"/>
            <a:ext cx="1128395" cy="1073150"/>
          </a:xfrm>
          <a:custGeom>
            <a:avLst/>
            <a:gdLst/>
            <a:ahLst/>
            <a:cxnLst/>
            <a:rect l="l" t="t" r="r" b="b"/>
            <a:pathLst>
              <a:path w="1128395" h="1073150">
                <a:moveTo>
                  <a:pt x="505777" y="574052"/>
                </a:moveTo>
                <a:lnTo>
                  <a:pt x="484809" y="533768"/>
                </a:lnTo>
                <a:lnTo>
                  <a:pt x="459079" y="496697"/>
                </a:lnTo>
                <a:lnTo>
                  <a:pt x="428980" y="463245"/>
                </a:lnTo>
                <a:lnTo>
                  <a:pt x="394906" y="433806"/>
                </a:lnTo>
                <a:lnTo>
                  <a:pt x="357289" y="408800"/>
                </a:lnTo>
                <a:lnTo>
                  <a:pt x="316534" y="388645"/>
                </a:lnTo>
                <a:lnTo>
                  <a:pt x="273024" y="373735"/>
                </a:lnTo>
                <a:lnTo>
                  <a:pt x="227203" y="364490"/>
                </a:lnTo>
                <a:lnTo>
                  <a:pt x="179451" y="361327"/>
                </a:lnTo>
                <a:lnTo>
                  <a:pt x="131216" y="364566"/>
                </a:lnTo>
                <a:lnTo>
                  <a:pt x="84950" y="373989"/>
                </a:lnTo>
                <a:lnTo>
                  <a:pt x="41071" y="389178"/>
                </a:lnTo>
                <a:lnTo>
                  <a:pt x="0" y="409714"/>
                </a:lnTo>
                <a:lnTo>
                  <a:pt x="20955" y="450011"/>
                </a:lnTo>
                <a:lnTo>
                  <a:pt x="46697" y="487108"/>
                </a:lnTo>
                <a:lnTo>
                  <a:pt x="76796" y="520573"/>
                </a:lnTo>
                <a:lnTo>
                  <a:pt x="110871" y="549998"/>
                </a:lnTo>
                <a:lnTo>
                  <a:pt x="148488" y="574992"/>
                </a:lnTo>
                <a:lnTo>
                  <a:pt x="189242" y="595134"/>
                </a:lnTo>
                <a:lnTo>
                  <a:pt x="232740" y="610031"/>
                </a:lnTo>
                <a:lnTo>
                  <a:pt x="278574" y="619264"/>
                </a:lnTo>
                <a:lnTo>
                  <a:pt x="326326" y="622439"/>
                </a:lnTo>
                <a:lnTo>
                  <a:pt x="374548" y="619201"/>
                </a:lnTo>
                <a:lnTo>
                  <a:pt x="420814" y="609765"/>
                </a:lnTo>
                <a:lnTo>
                  <a:pt x="464693" y="594575"/>
                </a:lnTo>
                <a:lnTo>
                  <a:pt x="505777" y="574052"/>
                </a:lnTo>
                <a:close/>
              </a:path>
              <a:path w="1128395" h="1073150">
                <a:moveTo>
                  <a:pt x="536028" y="717931"/>
                </a:moveTo>
                <a:lnTo>
                  <a:pt x="535508" y="698652"/>
                </a:lnTo>
                <a:lnTo>
                  <a:pt x="533984" y="679640"/>
                </a:lnTo>
                <a:lnTo>
                  <a:pt x="531469" y="660933"/>
                </a:lnTo>
                <a:lnTo>
                  <a:pt x="528015" y="642493"/>
                </a:lnTo>
                <a:lnTo>
                  <a:pt x="479958" y="650659"/>
                </a:lnTo>
                <a:lnTo>
                  <a:pt x="434327" y="665010"/>
                </a:lnTo>
                <a:lnTo>
                  <a:pt x="391566" y="685101"/>
                </a:lnTo>
                <a:lnTo>
                  <a:pt x="352120" y="710450"/>
                </a:lnTo>
                <a:lnTo>
                  <a:pt x="316458" y="740638"/>
                </a:lnTo>
                <a:lnTo>
                  <a:pt x="285038" y="775169"/>
                </a:lnTo>
                <a:lnTo>
                  <a:pt x="258305" y="813612"/>
                </a:lnTo>
                <a:lnTo>
                  <a:pt x="236728" y="855510"/>
                </a:lnTo>
                <a:lnTo>
                  <a:pt x="220738" y="900404"/>
                </a:lnTo>
                <a:lnTo>
                  <a:pt x="210820" y="947826"/>
                </a:lnTo>
                <a:lnTo>
                  <a:pt x="207416" y="997331"/>
                </a:lnTo>
                <a:lnTo>
                  <a:pt x="207924" y="1016571"/>
                </a:lnTo>
                <a:lnTo>
                  <a:pt x="209461" y="1035558"/>
                </a:lnTo>
                <a:lnTo>
                  <a:pt x="211975" y="1054277"/>
                </a:lnTo>
                <a:lnTo>
                  <a:pt x="215442" y="1072642"/>
                </a:lnTo>
                <a:lnTo>
                  <a:pt x="263474" y="1064488"/>
                </a:lnTo>
                <a:lnTo>
                  <a:pt x="309105" y="1050137"/>
                </a:lnTo>
                <a:lnTo>
                  <a:pt x="351866" y="1030071"/>
                </a:lnTo>
                <a:lnTo>
                  <a:pt x="391312" y="1004735"/>
                </a:lnTo>
                <a:lnTo>
                  <a:pt x="426974" y="974572"/>
                </a:lnTo>
                <a:lnTo>
                  <a:pt x="458393" y="940041"/>
                </a:lnTo>
                <a:lnTo>
                  <a:pt x="485127" y="901623"/>
                </a:lnTo>
                <a:lnTo>
                  <a:pt x="506704" y="859739"/>
                </a:lnTo>
                <a:lnTo>
                  <a:pt x="522693" y="814857"/>
                </a:lnTo>
                <a:lnTo>
                  <a:pt x="532612" y="767435"/>
                </a:lnTo>
                <a:lnTo>
                  <a:pt x="536028" y="717931"/>
                </a:lnTo>
                <a:close/>
              </a:path>
              <a:path w="1128395" h="1073150">
                <a:moveTo>
                  <a:pt x="682879" y="265811"/>
                </a:moveTo>
                <a:lnTo>
                  <a:pt x="679145" y="214020"/>
                </a:lnTo>
                <a:lnTo>
                  <a:pt x="668274" y="164528"/>
                </a:lnTo>
                <a:lnTo>
                  <a:pt x="650786" y="117868"/>
                </a:lnTo>
                <a:lnTo>
                  <a:pt x="627227" y="74536"/>
                </a:lnTo>
                <a:lnTo>
                  <a:pt x="598119" y="35077"/>
                </a:lnTo>
                <a:lnTo>
                  <a:pt x="563981" y="0"/>
                </a:lnTo>
                <a:lnTo>
                  <a:pt x="529831" y="35077"/>
                </a:lnTo>
                <a:lnTo>
                  <a:pt x="500710" y="74536"/>
                </a:lnTo>
                <a:lnTo>
                  <a:pt x="477151" y="117868"/>
                </a:lnTo>
                <a:lnTo>
                  <a:pt x="459676" y="164528"/>
                </a:lnTo>
                <a:lnTo>
                  <a:pt x="448805" y="214020"/>
                </a:lnTo>
                <a:lnTo>
                  <a:pt x="445058" y="265811"/>
                </a:lnTo>
                <a:lnTo>
                  <a:pt x="448805" y="317665"/>
                </a:lnTo>
                <a:lnTo>
                  <a:pt x="459676" y="367182"/>
                </a:lnTo>
                <a:lnTo>
                  <a:pt x="477151" y="413867"/>
                </a:lnTo>
                <a:lnTo>
                  <a:pt x="500710" y="457187"/>
                </a:lnTo>
                <a:lnTo>
                  <a:pt x="529831" y="496608"/>
                </a:lnTo>
                <a:lnTo>
                  <a:pt x="563981" y="531634"/>
                </a:lnTo>
                <a:lnTo>
                  <a:pt x="598119" y="496608"/>
                </a:lnTo>
                <a:lnTo>
                  <a:pt x="627227" y="457187"/>
                </a:lnTo>
                <a:lnTo>
                  <a:pt x="650786" y="413867"/>
                </a:lnTo>
                <a:lnTo>
                  <a:pt x="668274" y="367182"/>
                </a:lnTo>
                <a:lnTo>
                  <a:pt x="679145" y="317665"/>
                </a:lnTo>
                <a:lnTo>
                  <a:pt x="682879" y="265811"/>
                </a:lnTo>
                <a:close/>
              </a:path>
              <a:path w="1128395" h="1073150">
                <a:moveTo>
                  <a:pt x="920546" y="997331"/>
                </a:moveTo>
                <a:lnTo>
                  <a:pt x="917130" y="947826"/>
                </a:lnTo>
                <a:lnTo>
                  <a:pt x="907211" y="900404"/>
                </a:lnTo>
                <a:lnTo>
                  <a:pt x="891235" y="855510"/>
                </a:lnTo>
                <a:lnTo>
                  <a:pt x="869645" y="813612"/>
                </a:lnTo>
                <a:lnTo>
                  <a:pt x="842911" y="775169"/>
                </a:lnTo>
                <a:lnTo>
                  <a:pt x="811491" y="740638"/>
                </a:lnTo>
                <a:lnTo>
                  <a:pt x="775830" y="710450"/>
                </a:lnTo>
                <a:lnTo>
                  <a:pt x="736396" y="685101"/>
                </a:lnTo>
                <a:lnTo>
                  <a:pt x="693635" y="665010"/>
                </a:lnTo>
                <a:lnTo>
                  <a:pt x="647992" y="650659"/>
                </a:lnTo>
                <a:lnTo>
                  <a:pt x="599935" y="642493"/>
                </a:lnTo>
                <a:lnTo>
                  <a:pt x="596480" y="660933"/>
                </a:lnTo>
                <a:lnTo>
                  <a:pt x="593966" y="679640"/>
                </a:lnTo>
                <a:lnTo>
                  <a:pt x="592442" y="698652"/>
                </a:lnTo>
                <a:lnTo>
                  <a:pt x="591921" y="717931"/>
                </a:lnTo>
                <a:lnTo>
                  <a:pt x="595337" y="767448"/>
                </a:lnTo>
                <a:lnTo>
                  <a:pt x="605256" y="814857"/>
                </a:lnTo>
                <a:lnTo>
                  <a:pt x="621245" y="859739"/>
                </a:lnTo>
                <a:lnTo>
                  <a:pt x="642823" y="901623"/>
                </a:lnTo>
                <a:lnTo>
                  <a:pt x="669556" y="940054"/>
                </a:lnTo>
                <a:lnTo>
                  <a:pt x="700989" y="974585"/>
                </a:lnTo>
                <a:lnTo>
                  <a:pt x="736638" y="1004760"/>
                </a:lnTo>
                <a:lnTo>
                  <a:pt x="776084" y="1030122"/>
                </a:lnTo>
                <a:lnTo>
                  <a:pt x="818845" y="1050213"/>
                </a:lnTo>
                <a:lnTo>
                  <a:pt x="864476" y="1064577"/>
                </a:lnTo>
                <a:lnTo>
                  <a:pt x="912520" y="1072769"/>
                </a:lnTo>
                <a:lnTo>
                  <a:pt x="915987" y="1054341"/>
                </a:lnTo>
                <a:lnTo>
                  <a:pt x="918502" y="1035621"/>
                </a:lnTo>
                <a:lnTo>
                  <a:pt x="920026" y="1016622"/>
                </a:lnTo>
                <a:lnTo>
                  <a:pt x="920546" y="997331"/>
                </a:lnTo>
                <a:close/>
              </a:path>
              <a:path w="1128395" h="1073150">
                <a:moveTo>
                  <a:pt x="1128014" y="409714"/>
                </a:moveTo>
                <a:lnTo>
                  <a:pt x="1086929" y="389178"/>
                </a:lnTo>
                <a:lnTo>
                  <a:pt x="1043025" y="373989"/>
                </a:lnTo>
                <a:lnTo>
                  <a:pt x="996746" y="364566"/>
                </a:lnTo>
                <a:lnTo>
                  <a:pt x="948512" y="361327"/>
                </a:lnTo>
                <a:lnTo>
                  <a:pt x="900760" y="364490"/>
                </a:lnTo>
                <a:lnTo>
                  <a:pt x="854925" y="373735"/>
                </a:lnTo>
                <a:lnTo>
                  <a:pt x="811428" y="388645"/>
                </a:lnTo>
                <a:lnTo>
                  <a:pt x="770674" y="408800"/>
                </a:lnTo>
                <a:lnTo>
                  <a:pt x="733056" y="433806"/>
                </a:lnTo>
                <a:lnTo>
                  <a:pt x="698982" y="463245"/>
                </a:lnTo>
                <a:lnTo>
                  <a:pt x="668883" y="496697"/>
                </a:lnTo>
                <a:lnTo>
                  <a:pt x="643153" y="533768"/>
                </a:lnTo>
                <a:lnTo>
                  <a:pt x="622185" y="574052"/>
                </a:lnTo>
                <a:lnTo>
                  <a:pt x="663257" y="594575"/>
                </a:lnTo>
                <a:lnTo>
                  <a:pt x="707136" y="609765"/>
                </a:lnTo>
                <a:lnTo>
                  <a:pt x="753402" y="619201"/>
                </a:lnTo>
                <a:lnTo>
                  <a:pt x="801624" y="622439"/>
                </a:lnTo>
                <a:lnTo>
                  <a:pt x="849376" y="619264"/>
                </a:lnTo>
                <a:lnTo>
                  <a:pt x="895210" y="610031"/>
                </a:lnTo>
                <a:lnTo>
                  <a:pt x="938707" y="595134"/>
                </a:lnTo>
                <a:lnTo>
                  <a:pt x="979474" y="574992"/>
                </a:lnTo>
                <a:lnTo>
                  <a:pt x="1017092" y="549998"/>
                </a:lnTo>
                <a:lnTo>
                  <a:pt x="1051166" y="520573"/>
                </a:lnTo>
                <a:lnTo>
                  <a:pt x="1081278" y="487108"/>
                </a:lnTo>
                <a:lnTo>
                  <a:pt x="1107033" y="450011"/>
                </a:lnTo>
                <a:lnTo>
                  <a:pt x="1128014" y="409714"/>
                </a:lnTo>
                <a:close/>
              </a:path>
            </a:pathLst>
          </a:custGeom>
          <a:solidFill>
            <a:srgbClr val="FFF7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46710" y="3660470"/>
            <a:ext cx="3153410" cy="2129790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12700" marR="5080">
              <a:lnSpc>
                <a:spcPts val="3240"/>
              </a:lnSpc>
              <a:spcBef>
                <a:spcPts val="509"/>
              </a:spcBef>
            </a:pPr>
            <a:r>
              <a:rPr sz="3000" b="0" dirty="0">
                <a:solidFill>
                  <a:srgbClr val="00581E"/>
                </a:solidFill>
                <a:latin typeface="Work Sans Light"/>
                <a:cs typeface="Work Sans Light"/>
              </a:rPr>
              <a:t>Paljonko</a:t>
            </a:r>
            <a:r>
              <a:rPr sz="3000" b="0" spc="-25" dirty="0">
                <a:solidFill>
                  <a:srgbClr val="00581E"/>
                </a:solidFill>
                <a:latin typeface="Work Sans Light"/>
                <a:cs typeface="Work Sans Light"/>
              </a:rPr>
              <a:t> </a:t>
            </a:r>
            <a:r>
              <a:rPr sz="3000" b="0" spc="-10" dirty="0">
                <a:solidFill>
                  <a:srgbClr val="00581E"/>
                </a:solidFill>
                <a:latin typeface="Work Sans Light"/>
                <a:cs typeface="Work Sans Light"/>
              </a:rPr>
              <a:t>sinun hyvinvointialueesi </a:t>
            </a:r>
            <a:r>
              <a:rPr sz="3000" b="0" dirty="0">
                <a:solidFill>
                  <a:srgbClr val="00581E"/>
                </a:solidFill>
                <a:latin typeface="Work Sans Light"/>
                <a:cs typeface="Work Sans Light"/>
              </a:rPr>
              <a:t>saisi</a:t>
            </a:r>
            <a:r>
              <a:rPr sz="3000" b="0" spc="-10" dirty="0">
                <a:solidFill>
                  <a:srgbClr val="00581E"/>
                </a:solidFill>
                <a:latin typeface="Work Sans Light"/>
                <a:cs typeface="Work Sans Light"/>
              </a:rPr>
              <a:t> euroja</a:t>
            </a:r>
            <a:endParaRPr sz="3000">
              <a:latin typeface="Work Sans Light"/>
              <a:cs typeface="Work Sans Light"/>
            </a:endParaRPr>
          </a:p>
          <a:p>
            <a:pPr marL="12700" marR="203835">
              <a:lnSpc>
                <a:spcPts val="3240"/>
              </a:lnSpc>
            </a:pPr>
            <a:r>
              <a:rPr sz="3000" b="0" spc="-25" dirty="0">
                <a:solidFill>
                  <a:srgbClr val="00581E"/>
                </a:solidFill>
                <a:latin typeface="Work Sans Light"/>
                <a:cs typeface="Work Sans Light"/>
              </a:rPr>
              <a:t>HYTE-</a:t>
            </a:r>
            <a:r>
              <a:rPr sz="3000" b="0" spc="-10" dirty="0">
                <a:solidFill>
                  <a:srgbClr val="00581E"/>
                </a:solidFill>
                <a:latin typeface="Work Sans Light"/>
                <a:cs typeface="Work Sans Light"/>
              </a:rPr>
              <a:t>kertoimen perusteella?</a:t>
            </a:r>
            <a:endParaRPr sz="3000">
              <a:latin typeface="Work Sans Light"/>
              <a:cs typeface="Work Sans Light"/>
            </a:endParaRPr>
          </a:p>
        </p:txBody>
      </p:sp>
      <p:pic>
        <p:nvPicPr>
          <p:cNvPr id="10" name="object 1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406140" y="369061"/>
            <a:ext cx="8785859" cy="6488936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3554984" y="6413398"/>
            <a:ext cx="216154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0" dirty="0">
                <a:solidFill>
                  <a:srgbClr val="1E1E1E"/>
                </a:solidFill>
                <a:latin typeface="Work Sans Light"/>
                <a:cs typeface="Work Sans Light"/>
              </a:rPr>
              <a:t>Lue</a:t>
            </a:r>
            <a:r>
              <a:rPr sz="1600" b="0" spc="-35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1600" b="0" dirty="0">
                <a:solidFill>
                  <a:srgbClr val="1E1E1E"/>
                </a:solidFill>
                <a:latin typeface="Work Sans Light"/>
                <a:cs typeface="Work Sans Light"/>
              </a:rPr>
              <a:t>lisää:</a:t>
            </a:r>
            <a:r>
              <a:rPr sz="1600" b="0" spc="-20" dirty="0">
                <a:solidFill>
                  <a:srgbClr val="1E1E1E"/>
                </a:solidFill>
                <a:latin typeface="Work Sans Light"/>
                <a:cs typeface="Work Sans Light"/>
              </a:rPr>
              <a:t> </a:t>
            </a:r>
            <a:r>
              <a:rPr sz="1600" b="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Work Sans Light"/>
                <a:cs typeface="Work Sans Light"/>
                <a:hlinkClick r:id="rId5"/>
              </a:rPr>
              <a:t>Sotkanetistä</a:t>
            </a:r>
            <a:endParaRPr sz="1600">
              <a:latin typeface="Work Sans Light"/>
              <a:cs typeface="Work Sans Ligh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382</Words>
  <Application>Microsoft Office PowerPoint</Application>
  <PresentationFormat>Laajakuva</PresentationFormat>
  <Paragraphs>64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Arial</vt:lpstr>
      <vt:lpstr>Work Sans Light</vt:lpstr>
      <vt:lpstr>Work Sans Medium</vt:lpstr>
      <vt:lpstr>Office Theme</vt:lpstr>
      <vt:lpstr>PowerPoint-esitys</vt:lpstr>
      <vt:lpstr>Tausta</vt:lpstr>
      <vt:lpstr>Hyvinvoinnin ja terveyden edistämisen rahalliset kannusteet hyvinvointialueilla ja kunnissa</vt:lpstr>
      <vt:lpstr>HYTE–kerroin hyvinvointialueiden rahoituksessa</vt:lpstr>
      <vt:lpstr>Hyvinvointialueiden HYTE-kerroin muodostuu kahdenlaisista indikaattoreista</vt:lpstr>
      <vt:lpstr>Prosessi-indikaattorit</vt:lpstr>
      <vt:lpstr>Tulosindikaattorit</vt:lpstr>
      <vt:lpstr>Miten hyvinvointialueen rahoitus lasketaan?</vt:lpstr>
      <vt:lpstr>PowerPoint-esitys</vt:lpstr>
      <vt:lpstr>HYTE-</vt:lpstr>
      <vt:lpstr>Kiitos!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Hyvinvointialueiden hyte-kerroin_yleisesitys 2025</dc:title>
  <dc:creator>THL</dc:creator>
  <cp:lastModifiedBy>Päivi Pelkonen</cp:lastModifiedBy>
  <cp:revision>2</cp:revision>
  <dcterms:created xsi:type="dcterms:W3CDTF">2025-04-11T06:25:15Z</dcterms:created>
  <dcterms:modified xsi:type="dcterms:W3CDTF">2025-04-11T09:48:04Z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2025-04-10T00:00:00Z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2025-04-11T00:00:00Z</vt:filetime>
  </property>
  <property fmtid="{D5CDD505-2E9C-101B-9397-08002B2CF9AE}" pid="5" name="Producer">
    <vt:lpwstr>Microsoft® PowerPoint® for Microsoft 365</vt:lpwstr>
  </property>
</Properties>
</file>