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5" r:id="rId2"/>
    <p:sldId id="434" r:id="rId3"/>
    <p:sldId id="411" r:id="rId4"/>
    <p:sldId id="412" r:id="rId5"/>
    <p:sldId id="418" r:id="rId6"/>
    <p:sldId id="419" r:id="rId7"/>
    <p:sldId id="435" r:id="rId8"/>
    <p:sldId id="421" r:id="rId9"/>
    <p:sldId id="430" r:id="rId10"/>
    <p:sldId id="436" r:id="rId11"/>
    <p:sldId id="424" r:id="rId12"/>
    <p:sldId id="432" r:id="rId13"/>
    <p:sldId id="425" r:id="rId14"/>
    <p:sldId id="427" r:id="rId15"/>
  </p:sldIdLst>
  <p:sldSz cx="12192000" cy="6858000"/>
  <p:notesSz cx="6858000" cy="9144000"/>
  <p:embeddedFontLst>
    <p:embeddedFont>
      <p:font typeface="Work Sans Light" pitchFamily="2" charset="0"/>
      <p:regular r:id="rId18"/>
      <p:italic r:id="rId19"/>
    </p:embeddedFont>
    <p:embeddedFont>
      <p:font typeface="Work Sans Medium" pitchFamily="2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286007-02DA-EC3C-41A9-398533796671}" name="Päivi Pelkonen" initials="PP" userId="S::paivi.pelkonen@thl.fi::53721e13-ad0d-4b01-a06d-13320a4621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1E"/>
    <a:srgbClr val="FFFAC3"/>
    <a:srgbClr val="00286E"/>
    <a:srgbClr val="FFF7F0"/>
    <a:srgbClr val="FFFF46"/>
    <a:srgbClr val="DCFFCD"/>
    <a:srgbClr val="DCF0FF"/>
    <a:srgbClr val="FFE6E6"/>
    <a:srgbClr val="FFF0C8"/>
    <a:srgbClr val="006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3566" autoAdjust="0"/>
  </p:normalViewPr>
  <p:slideViewPr>
    <p:cSldViewPr snapToGrid="0">
      <p:cViewPr varScale="1">
        <p:scale>
          <a:sx n="60" d="100"/>
          <a:sy n="60" d="100"/>
        </p:scale>
        <p:origin x="720" y="48"/>
      </p:cViewPr>
      <p:guideLst/>
    </p:cSldViewPr>
  </p:slideViewPr>
  <p:outlineViewPr>
    <p:cViewPr>
      <p:scale>
        <a:sx n="33" d="100"/>
        <a:sy n="33" d="100"/>
      </p:scale>
      <p:origin x="0" y="-356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15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E0F21FE-CB21-6ACF-FDD0-C4C26DDEEC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59C486-B16B-D801-A0A7-376D743DED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15A7-4BA9-4254-8C5F-3346F94BF318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1F2BCB-AB16-8359-44FD-DDC7054E6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90FFEA-FB99-741C-0786-56C760B1E3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DA382-DE19-4918-B5ED-80032552D2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663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33F56-0DEF-4BF7-A4A0-71B3A6088506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E2FEA-0160-4F50-817E-C64EE082B1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2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uhdissa">
    <p:bg>
      <p:bgPr>
        <a:solidFill>
          <a:srgbClr val="F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8">
            <a:extLst>
              <a:ext uri="{FF2B5EF4-FFF2-40B4-BE49-F238E27FC236}">
                <a16:creationId xmlns:a16="http://schemas.microsoft.com/office/drawing/2014/main" id="{4F5851F0-8A4C-E2B6-B7E8-F18419363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414F822-80E9-F7F3-5E9B-3F51D8AE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C5E043E-0D3C-A52B-0B43-14E6B8017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A7B5BB6-94B5-1508-6DA2-074BA558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A52EB042-77D2-65F1-CF36-CBD6264658D4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33A35-B1A9-F45B-88B5-3FCB5F437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5504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HL 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solidFill>
                  <a:srgbClr val="FFF6EF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>
                <a:solidFill>
                  <a:srgbClr val="FFF6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solidFill>
                  <a:srgbClr val="FFF6EF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>
                <a:solidFill>
                  <a:srgbClr val="FFF6EF"/>
                </a:solidFill>
              </a:defRPr>
            </a:lvl1pPr>
          </a:lstStyle>
          <a:p>
            <a:fld id="{B6171CE6-0F86-4FC3-9615-CC39A4C11FD4}" type="datetime1">
              <a:rPr lang="fi-FI" noProof="0" smtClean="0"/>
              <a:pPr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6EF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25" name="Ryhmä 9">
            <a:extLst>
              <a:ext uri="{FF2B5EF4-FFF2-40B4-BE49-F238E27FC236}">
                <a16:creationId xmlns:a16="http://schemas.microsoft.com/office/drawing/2014/main" id="{1DB43CB8-F204-3540-9B5A-59F26CB01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ACB09954-4942-1663-F41A-543AF9FA5310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44690D21-FE7D-9F0F-98C7-8723541DD72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9BFBFB9C-ABDD-CB8B-E191-3D1FF3C33AE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8A668618-49E2-6DBE-54AF-30E80955B72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8ECFB1E5-3BB2-483F-E1E6-7ED41D07B16A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4C3973CC-3AE4-8E06-68E9-97C0C6B1D2F8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9B6C6612-339C-F62F-90DB-F392459C04A8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33157FA-F941-2BC4-1929-901D2D47121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438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99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2367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08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00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54143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11447929" cy="337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3A75-1D0C-4BBF-BE8E-1C65555F6618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7129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5"/>
            <a:ext cx="5317846" cy="1988565"/>
          </a:xfrm>
        </p:spPr>
        <p:txBody>
          <a:bodyPr anchor="b"/>
          <a:lstStyle>
            <a:lvl1pPr>
              <a:defRPr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7B559E-6045-F357-12A2-EE12102F2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774122"/>
            <a:ext cx="5318125" cy="284846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954B59D-6963-E772-85EF-175EAA3F8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753978"/>
            <a:ext cx="5728446" cy="75397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B611A4E-DEEE-A0E8-D114-FCFC93862A6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700463"/>
            <a:ext cx="5719482" cy="39221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5338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45030"/>
            <a:ext cx="11293593" cy="754100"/>
          </a:xfrm>
        </p:spPr>
        <p:txBody>
          <a:bodyPr>
            <a:normAutofit/>
          </a:bodyPr>
          <a:lstStyle>
            <a:lvl1pPr>
              <a:defRPr sz="5000"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6DFD1E-25B9-3130-78C2-F506DD351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519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003F933-4036-B73D-C25D-1264A7279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491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1D354F0-5E0A-1D3D-B980-867CDBB47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491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4025492-7AE0-36A5-8BE4-FAC3F9840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7917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9759F812-6A78-B94C-7736-7B1EB6F1FE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917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10FC5E0-9C18-ABE4-1C1D-199D3DC17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7917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9E0C15F-CB46-1A9E-672F-794D125ACE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79315" y="1462157"/>
            <a:ext cx="2088000" cy="2192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056000E-738D-0FB6-B542-9719E2D97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343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BD22EF5-9153-5222-D7A5-F62B5427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9315" y="4653121"/>
            <a:ext cx="2096972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DE1965-1677-8A90-2B34-004BAD2FEB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713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A00C853-70F5-D639-E3A2-2176CA2CED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1742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03FF37F-2F8A-20AF-B309-D0D2E31B2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685" y="4653121"/>
            <a:ext cx="2088001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BC5DE80-4959-34E9-2754-7FEBB41090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2111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170525FA-72D8-A877-0B0C-64BE3B2121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82112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F1F6485-99C5-FB54-D191-3C1001269D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82112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201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pipo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8">
            <a:extLst>
              <a:ext uri="{FF2B5EF4-FFF2-40B4-BE49-F238E27FC236}">
                <a16:creationId xmlns:a16="http://schemas.microsoft.com/office/drawing/2014/main" id="{81052C35-1278-CF9B-90CE-2492735AD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42455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CF7E-D6E4-477D-A5E7-E03E473A7D52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18D071-2B59-C96E-6104-2A3A83A23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39723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B8E4D65-CABD-C79C-680A-7F71422D48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9D9-0822-D49C-1B29-63768B851A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BE8DE8-6261-4CD3-8D49-9AB11C9718BA}" type="datetime1">
              <a:rPr lang="fi-FI" noProof="0" smtClean="0"/>
              <a:pPr/>
              <a:t>11.4.2025</a:t>
            </a:fld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0D5E-85B1-0C56-D007-56A2774097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84010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olett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B4C86C-6C41-0B0F-179D-39748A67D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8"/>
            <a:ext cx="3043583" cy="3045791"/>
          </a:xfrm>
          <a:solidFill>
            <a:srgbClr val="FFE1FF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48219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3812208"/>
            <a:ext cx="3043583" cy="3045791"/>
          </a:xfrm>
          <a:solidFill>
            <a:srgbClr val="B4FFAA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55852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sin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F809D4-1743-A3E9-3A4F-FD688BED9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382" y="0"/>
            <a:ext cx="3021723" cy="3045791"/>
          </a:xfrm>
          <a:solidFill>
            <a:srgbClr val="DCEFFE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86656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pun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61A3ACA-035B-13A6-1289-B9430BC2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9"/>
            <a:ext cx="3043583" cy="3045791"/>
          </a:xfrm>
          <a:solidFill>
            <a:srgbClr val="FFE6E6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6122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kelt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0"/>
            <a:ext cx="3043583" cy="3045791"/>
          </a:xfrm>
          <a:solidFill>
            <a:srgbClr val="FFFAC3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6617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8964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avanto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25081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41825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sininen">
    <p:bg>
      <p:bgPr>
        <a:solidFill>
          <a:srgbClr val="B8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84793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6766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07678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THL vihreä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rgbClr val="FFF7F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7" name="Ryhmä 9">
            <a:extLst>
              <a:ext uri="{FF2B5EF4-FFF2-40B4-BE49-F238E27FC236}">
                <a16:creationId xmlns:a16="http://schemas.microsoft.com/office/drawing/2014/main" id="{125BA786-1D5A-D020-1BF7-057635A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0537" y="194489"/>
            <a:ext cx="1127964" cy="1072654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18" name="Vapaamuotoinen: Muoto 10">
              <a:extLst>
                <a:ext uri="{FF2B5EF4-FFF2-40B4-BE49-F238E27FC236}">
                  <a16:creationId xmlns:a16="http://schemas.microsoft.com/office/drawing/2014/main" id="{72582A53-2A94-6B32-FD4B-BED572E5DA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1" name="Vapaamuotoinen: Muoto 11">
              <a:extLst>
                <a:ext uri="{FF2B5EF4-FFF2-40B4-BE49-F238E27FC236}">
                  <a16:creationId xmlns:a16="http://schemas.microsoft.com/office/drawing/2014/main" id="{F79D1FC7-4294-2901-45D2-BC8556938393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309BD337-EC79-6EE2-44CA-E1503518240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E19497C6-4B0A-211A-C080-F84402995FCA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B8BA6CE9-B27B-7591-952D-A8981F499E9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200A106B-2FC8-A370-1EE8-00CA7FCCD0CB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5529E684-E53D-8418-79A9-2238B8771BD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AC294AC1-11E3-E20E-9906-D3115CE9B300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1807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201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10008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28059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90016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647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lo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A650E2AC-0029-9DD5-5B33-21A35810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3569" y="0"/>
            <a:ext cx="8758429" cy="6858000"/>
          </a:xfrm>
          <a:prstGeom prst="rect">
            <a:avLst/>
          </a:prstGeom>
        </p:spPr>
      </p:pic>
      <p:sp>
        <p:nvSpPr>
          <p:cNvPr id="5" name="Suorakulmio 21">
            <a:extLst>
              <a:ext uri="{FF2B5EF4-FFF2-40B4-BE49-F238E27FC236}">
                <a16:creationId xmlns:a16="http://schemas.microsoft.com/office/drawing/2014/main" id="{3510C498-F38C-7B9D-F21B-6BFA425A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9841F321-700A-DC0D-37B6-F47266751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1BEDD40-AE69-848D-2013-5C2CA932513A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1B1335E-3BFF-D71E-95F5-1D1ED69D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6437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HL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51118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74554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52743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7609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86872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06058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sivu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951001"/>
            <a:ext cx="10477035" cy="2082841"/>
          </a:xfrm>
        </p:spPr>
        <p:txBody>
          <a:bodyPr anchor="b">
            <a:noAutofit/>
          </a:bodyPr>
          <a:lstStyle>
            <a:lvl1pPr algn="ctr">
              <a:defRPr sz="13800" spc="-300" baseline="0">
                <a:solidFill>
                  <a:srgbClr val="FFF7F1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Päätössivu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4664704"/>
            <a:ext cx="10477035" cy="44007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rgbClr val="FFF7F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A0D528A-E45F-D426-FD02-B0B54E827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" y="5401791"/>
            <a:ext cx="10477500" cy="33648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7F1"/>
                </a:solidFill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42" name="Ryhmä 9">
            <a:extLst>
              <a:ext uri="{FF2B5EF4-FFF2-40B4-BE49-F238E27FC236}">
                <a16:creationId xmlns:a16="http://schemas.microsoft.com/office/drawing/2014/main" id="{61A8B933-523D-18D5-1617-3C73FE8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43" name="Vapaamuotoinen: Muoto 10">
              <a:extLst>
                <a:ext uri="{FF2B5EF4-FFF2-40B4-BE49-F238E27FC236}">
                  <a16:creationId xmlns:a16="http://schemas.microsoft.com/office/drawing/2014/main" id="{95EF54DF-E6CC-4973-DE1C-28BF4B8CABF5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4" name="Vapaamuotoinen: Muoto 11">
              <a:extLst>
                <a:ext uri="{FF2B5EF4-FFF2-40B4-BE49-F238E27FC236}">
                  <a16:creationId xmlns:a16="http://schemas.microsoft.com/office/drawing/2014/main" id="{3A717948-9DC4-C7C2-DF0B-0A741D4C969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5" name="Vapaamuotoinen: Muoto 12">
              <a:extLst>
                <a:ext uri="{FF2B5EF4-FFF2-40B4-BE49-F238E27FC236}">
                  <a16:creationId xmlns:a16="http://schemas.microsoft.com/office/drawing/2014/main" id="{510CCB9C-85C9-6BC1-80CF-DCB7525EAC50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6" name="Vapaamuotoinen: Muoto 13">
              <a:extLst>
                <a:ext uri="{FF2B5EF4-FFF2-40B4-BE49-F238E27FC236}">
                  <a16:creationId xmlns:a16="http://schemas.microsoft.com/office/drawing/2014/main" id="{94EC2F65-E9E5-D1B0-514B-1CAB2546F0E9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7" name="Vapaamuotoinen: Muoto 14">
              <a:extLst>
                <a:ext uri="{FF2B5EF4-FFF2-40B4-BE49-F238E27FC236}">
                  <a16:creationId xmlns:a16="http://schemas.microsoft.com/office/drawing/2014/main" id="{8854FBAC-F823-CDF4-0BC8-3C0AB7DFD2A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8" name="Vapaamuotoinen: Muoto 15">
              <a:extLst>
                <a:ext uri="{FF2B5EF4-FFF2-40B4-BE49-F238E27FC236}">
                  <a16:creationId xmlns:a16="http://schemas.microsoft.com/office/drawing/2014/main" id="{859508E6-E81D-6007-C89C-F3302D643BFE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9" name="Vapaamuotoinen: Muoto 16">
              <a:extLst>
                <a:ext uri="{FF2B5EF4-FFF2-40B4-BE49-F238E27FC236}">
                  <a16:creationId xmlns:a16="http://schemas.microsoft.com/office/drawing/2014/main" id="{91ADE866-BE02-3759-6D97-B4E6CC29CA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50" name="Vapaamuotoinen: Muoto 17">
              <a:extLst>
                <a:ext uri="{FF2B5EF4-FFF2-40B4-BE49-F238E27FC236}">
                  <a16:creationId xmlns:a16="http://schemas.microsoft.com/office/drawing/2014/main" id="{48ED4965-5270-89A6-9D6C-CC4669A8B5D7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910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silm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17776"/>
          <a:stretch/>
        </p:blipFill>
        <p:spPr>
          <a:xfrm>
            <a:off x="3433572" y="-23547"/>
            <a:ext cx="8758428" cy="6907056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9164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lehti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73"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EE2F389-5A1F-4476-9600-D88DAE697EB5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21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jäälautat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31AEE49C-59D8-1DC0-6D69-F6CCCCA3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66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henkilöt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6584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kaupunkinäkymä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11.4.2025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365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2272553"/>
            <a:ext cx="11447929" cy="337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11.4.2025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99148" y="6269995"/>
            <a:ext cx="428535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07" y="6269995"/>
            <a:ext cx="63993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28BF7F-BADF-A5D4-E999-C4E30FEB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553AB73-A221-F373-F8CF-3135BCEB23C3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5798F8-2252-4E77-B921-3F5AACE9A080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33B0C8-D237-F9BD-3AF0-CA9C93F8377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A4027529-A49F-9484-D50F-0263D34ECC1B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1B622A0-0FFF-91B6-C423-C6B8387A08D0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D928471-934D-5723-55D3-CDF1016C3EAF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0D587FF2-12EA-C85C-55D4-ED72EED547B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B734ACC-FF66-EB5F-7DF0-C5D6D9F4A584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38" r:id="rId2"/>
    <p:sldLayoutId id="2147483702" r:id="rId3"/>
    <p:sldLayoutId id="2147483696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23" r:id="rId10"/>
    <p:sldLayoutId id="2147483713" r:id="rId11"/>
    <p:sldLayoutId id="2147483715" r:id="rId12"/>
    <p:sldLayoutId id="2147483712" r:id="rId13"/>
    <p:sldLayoutId id="2147483711" r:id="rId14"/>
    <p:sldLayoutId id="2147483714" r:id="rId15"/>
    <p:sldLayoutId id="2147483650" r:id="rId16"/>
    <p:sldLayoutId id="2147483663" r:id="rId17"/>
    <p:sldLayoutId id="2147483684" r:id="rId18"/>
    <p:sldLayoutId id="2147483692" r:id="rId19"/>
    <p:sldLayoutId id="2147483654" r:id="rId20"/>
    <p:sldLayoutId id="2147483655" r:id="rId21"/>
    <p:sldLayoutId id="2147483724" r:id="rId22"/>
    <p:sldLayoutId id="2147483678" r:id="rId23"/>
    <p:sldLayoutId id="2147483686" r:id="rId24"/>
    <p:sldLayoutId id="2147483685" r:id="rId25"/>
    <p:sldLayoutId id="2147483687" r:id="rId26"/>
    <p:sldLayoutId id="2147483688" r:id="rId27"/>
    <p:sldLayoutId id="2147483730" r:id="rId28"/>
    <p:sldLayoutId id="2147483689" r:id="rId29"/>
    <p:sldLayoutId id="2147483731" r:id="rId30"/>
    <p:sldLayoutId id="2147483732" r:id="rId31"/>
    <p:sldLayoutId id="2147483690" r:id="rId32"/>
    <p:sldLayoutId id="2147483691" r:id="rId33"/>
    <p:sldLayoutId id="2147483728" r:id="rId34"/>
    <p:sldLayoutId id="2147483719" r:id="rId35"/>
    <p:sldLayoutId id="2147483718" r:id="rId36"/>
    <p:sldLayoutId id="2147483717" r:id="rId37"/>
    <p:sldLayoutId id="2147483673" r:id="rId38"/>
    <p:sldLayoutId id="2147483716" r:id="rId39"/>
    <p:sldLayoutId id="2147483681" r:id="rId40"/>
    <p:sldLayoutId id="2147483729" r:id="rId41"/>
    <p:sldLayoutId id="2147483695" r:id="rId42"/>
    <p:sldLayoutId id="2147483682" r:id="rId43"/>
    <p:sldLayoutId id="2147483683" r:id="rId44"/>
    <p:sldLayoutId id="2147483680" r:id="rId45"/>
    <p:sldLayoutId id="2147483693" r:id="rId4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otkanet.fi/sotkanet/fi/haku?g=631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otkanet.fi/sotkanet/fi/haku?g=638" TargetMode="Externa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lex.fi/fi/laki/alkup/2022/20221393" TargetMode="External"/><Relationship Id="rId2" Type="http://schemas.openxmlformats.org/officeDocument/2006/relationships/hyperlink" Target="https://www.finlex.fi/fi/laki/ajantasa/2021/20210618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finlex.fi/fi/laki/alkup/2022/20221392" TargetMode="External"/><Relationship Id="rId4" Type="http://schemas.openxmlformats.org/officeDocument/2006/relationships/hyperlink" Target="https://www.finlex.fi/fi/laki/alkup/2021/2021061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thl.fi/hytekerroin/kunna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haku?g=632" TargetMode="External"/><Relationship Id="rId2" Type="http://schemas.openxmlformats.org/officeDocument/2006/relationships/hyperlink" Target="https://teaviisari.fi/teaviisari/fi/index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C73909-9FB7-CFCB-17F2-4131AE0D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>
                <a:solidFill>
                  <a:srgbClr val="00591E"/>
                </a:solidFill>
                <a:latin typeface="+mj-lt"/>
              </a:rPr>
              <a:t>Hyte</a:t>
            </a:r>
            <a:r>
              <a:rPr lang="fi-FI" dirty="0">
                <a:solidFill>
                  <a:srgbClr val="00591E"/>
                </a:solidFill>
                <a:latin typeface="+mj-lt"/>
              </a:rPr>
              <a:t>-kerroin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2B0B7B-E431-57AA-C9C1-9FC10154B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Hyvinvoinnin ja terveyden edistämisen lisäosa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ACC842B-FD07-5B30-A376-13F6ED39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1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0135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619D71-FC6F-470D-4C38-55A695AE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84" y="1538478"/>
            <a:ext cx="3444366" cy="3781044"/>
          </a:xfrm>
        </p:spPr>
        <p:txBody>
          <a:bodyPr>
            <a:normAutofit/>
          </a:bodyPr>
          <a:lstStyle/>
          <a:p>
            <a:r>
              <a:rPr lang="fi-FI" sz="3300" dirty="0">
                <a:solidFill>
                  <a:srgbClr val="005A1E"/>
                </a:solidFill>
                <a:ea typeface="+mn-ea"/>
                <a:cs typeface="+mn-cs"/>
              </a:rPr>
              <a:t>T</a:t>
            </a:r>
            <a:r>
              <a:rPr lang="fi-FI" sz="3300" dirty="0">
                <a:solidFill>
                  <a:srgbClr val="005A1E"/>
                </a:solidFill>
                <a:effectLst/>
                <a:ea typeface="+mn-ea"/>
                <a:cs typeface="+mn-cs"/>
              </a:rPr>
              <a:t>uloksellisuuteen väestötasolla perustuva osa</a:t>
            </a:r>
            <a:br>
              <a:rPr lang="fi-FI" sz="3300" dirty="0">
                <a:solidFill>
                  <a:srgbClr val="005A1E"/>
                </a:solidFill>
                <a:effectLst/>
                <a:ea typeface="+mn-ea"/>
                <a:cs typeface="+mn-cs"/>
              </a:rPr>
            </a:br>
            <a:endParaRPr lang="fi-FI" sz="33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B5E3DA2-6A95-FC29-7BF9-C2F8FBE7C432}"/>
              </a:ext>
            </a:extLst>
          </p:cNvPr>
          <p:cNvSpPr txBox="1"/>
          <p:nvPr/>
        </p:nvSpPr>
        <p:spPr>
          <a:xfrm>
            <a:off x="3682491" y="887691"/>
            <a:ext cx="84201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3300" b="1" dirty="0">
                <a:solidFill>
                  <a:srgbClr val="005A1E"/>
                </a:solidFill>
                <a:latin typeface="+mj-lt"/>
              </a:rPr>
              <a:t>Lähtökohta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800" dirty="0"/>
              <a:t>Jotta tulosindikaattorit olisivat kannustavia, on tärkeää, ettei rangaista siitä, millainen on kunnan väestön hyvinvoinnin ja terveyden tila (ikärakenne, sairastavuus).</a:t>
            </a:r>
          </a:p>
          <a:p>
            <a:r>
              <a:rPr lang="fi-FI" sz="2800" dirty="0"/>
              <a:t>Kannustavuuden tulee perustua väestön hyvinvoinnin ja terveydentilan </a:t>
            </a:r>
            <a:r>
              <a:rPr lang="fi-FI" sz="2800" b="1" dirty="0">
                <a:solidFill>
                  <a:srgbClr val="00327F"/>
                </a:solidFill>
              </a:rPr>
              <a:t>muutokseen</a:t>
            </a:r>
            <a:r>
              <a:rPr lang="fi-FI" sz="2800" dirty="0"/>
              <a:t>, jonka kunta onnistuu omilla toimillaan aikaansaamaan.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4F2DEA1-994D-154B-7537-BEAE14E21875}"/>
              </a:ext>
            </a:extLst>
          </p:cNvPr>
          <p:cNvSpPr txBox="1"/>
          <p:nvPr/>
        </p:nvSpPr>
        <p:spPr>
          <a:xfrm>
            <a:off x="4467225" y="5846925"/>
            <a:ext cx="6850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000" dirty="0">
                <a:solidFill>
                  <a:schemeClr val="bg1"/>
                </a:solidFill>
                <a:highlight>
                  <a:srgbClr val="005A1E"/>
                </a:highlight>
                <a:latin typeface="+mj-lt"/>
              </a:rPr>
              <a:t>Tulos: mitataan muutosta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0AF5765-CCC7-0663-A266-0891C1EE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10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6952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0E0548F3-3498-D4DD-BD0A-B5107165B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517" y="1482654"/>
            <a:ext cx="11319537" cy="4154984"/>
          </a:xfrm>
          <a:prstGeom prst="rect">
            <a:avLst/>
          </a:prstGeom>
          <a:solidFill>
            <a:srgbClr val="D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27CE62F-254B-50F5-8609-86F57445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86E"/>
                </a:solidFill>
              </a:rPr>
              <a:t>Tulosindikaattorit - muutos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AF680CA-13B5-1D01-D400-A639F9D1C24D}"/>
              </a:ext>
            </a:extLst>
          </p:cNvPr>
          <p:cNvSpPr txBox="1"/>
          <p:nvPr/>
        </p:nvSpPr>
        <p:spPr>
          <a:xfrm>
            <a:off x="436231" y="1482654"/>
            <a:ext cx="1131953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t">
              <a:buFontTx/>
              <a:buAutoNum type="arabicPeriod"/>
            </a:pPr>
            <a:r>
              <a:rPr lang="fi-FI" sz="2200" dirty="0">
                <a:effectLst/>
              </a:rPr>
              <a:t>Kokee terveydentilansa keskinkertaiseksi tai huonoksi, osuus 8. ja 9. luokan oppilaista, Kouluterveyskysely</a:t>
            </a:r>
          </a:p>
          <a:p>
            <a:pPr marL="342900" indent="-342900" fontAlgn="t">
              <a:buFontTx/>
              <a:buAutoNum type="arabicPeriod"/>
            </a:pPr>
            <a:r>
              <a:rPr lang="fi-FI" sz="2200" dirty="0">
                <a:effectLst/>
              </a:rPr>
              <a:t>Ylipaino, osuus 8. ja 9. luokan oppilaista, Kouluterveyskysely</a:t>
            </a:r>
          </a:p>
          <a:p>
            <a:pPr marL="342900" indent="-342900" fontAlgn="t">
              <a:buFontTx/>
              <a:buAutoNum type="arabicPeriod"/>
            </a:pPr>
            <a:r>
              <a:rPr lang="fi-FI" sz="2200" dirty="0">
                <a:effectLst/>
              </a:rPr>
              <a:t>Koulutuksen ulkopuolelle jääneet 17—24-vuotiaat, osuus vastaavan ikäisestä väestöstä, Tutkintorekisteri</a:t>
            </a:r>
          </a:p>
          <a:p>
            <a:pPr marL="342900" indent="-342900" fontAlgn="t">
              <a:buFontTx/>
              <a:buAutoNum type="arabicPeriod"/>
            </a:pPr>
            <a:r>
              <a:rPr lang="fi-FI" sz="2200" dirty="0">
                <a:effectLst/>
              </a:rPr>
              <a:t>Toimeentulotukea pitkäaikaisesti saaneet 25—64-vuotiaat, osuus vastaavan ikäisestä väestöstä, Toimeentulotukirekisteri</a:t>
            </a:r>
          </a:p>
          <a:p>
            <a:pPr marL="342900" indent="-342900" fontAlgn="t">
              <a:buFontTx/>
              <a:buAutoNum type="arabicPeriod"/>
            </a:pPr>
            <a:r>
              <a:rPr lang="fi-FI" sz="2200" dirty="0">
                <a:effectLst/>
              </a:rPr>
              <a:t>Työkyvyttömyyseläkettä saavat 25—64-vuotiaat, osuus vastaavan ikäisestä väestöstä, Eläketurvakeskus</a:t>
            </a:r>
          </a:p>
          <a:p>
            <a:pPr marL="342900" indent="-342900" fontAlgn="t">
              <a:buFontTx/>
              <a:buAutoNum type="arabicPeriod"/>
            </a:pPr>
            <a:r>
              <a:rPr lang="fi-FI" sz="2200" dirty="0">
                <a:effectLst/>
              </a:rPr>
              <a:t>Kaatumisiin ja putoamisiin liittyvät hoitojaksot 65 vuotta täyttäneillä henkilöillä verrattuna 10 000 vastaavan ikäiseen henkilöön, Erikoissairaanhoitotilasto, Perusterveydenhuoltotilasto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FFCEC4A-B139-2937-B25A-2E9224127648}"/>
              </a:ext>
            </a:extLst>
          </p:cNvPr>
          <p:cNvSpPr txBox="1"/>
          <p:nvPr/>
        </p:nvSpPr>
        <p:spPr>
          <a:xfrm>
            <a:off x="1305535" y="6104626"/>
            <a:ext cx="92837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000" dirty="0"/>
              <a:t>Tutustu tarkemmin tulosindikaattoreihin </a:t>
            </a:r>
            <a:r>
              <a:rPr lang="fi-FI" sz="2000" dirty="0">
                <a:hlinkClick r:id="rId2"/>
              </a:rPr>
              <a:t>Sotkanetissä</a:t>
            </a:r>
            <a:r>
              <a:rPr lang="fi-FI" sz="2000" dirty="0"/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E2A761-3C68-2588-BEF3-1257E17A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11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3891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B77E72A-5F81-D454-9C48-09FF8597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r="19363"/>
          <a:stretch/>
        </p:blipFill>
        <p:spPr bwMode="auto">
          <a:xfrm>
            <a:off x="6096000" y="10"/>
            <a:ext cx="6095999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933BACD-E25E-954C-44EE-84EF7AE4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557866"/>
            <a:ext cx="5231502" cy="1988564"/>
          </a:xfrm>
        </p:spPr>
        <p:txBody>
          <a:bodyPr anchor="b">
            <a:normAutofit/>
          </a:bodyPr>
          <a:lstStyle/>
          <a:p>
            <a:r>
              <a:rPr lang="fi-FI" sz="4600" dirty="0">
                <a:solidFill>
                  <a:srgbClr val="005A1E"/>
                </a:solidFill>
              </a:rPr>
              <a:t>Miten kunnan rahoitus lasketaan?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B54F1DB-3A99-BAA1-35B6-070797D8C8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620" y="2905681"/>
            <a:ext cx="5232400" cy="28117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fi-FI" sz="2200" i="0" dirty="0">
                <a:effectLst/>
              </a:rPr>
              <a:t>Hyvinvoinnin ja terveyden edistämisen perushinta (18,89 EUR)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i-FI" sz="2200" i="0" dirty="0">
                <a:effectLst/>
              </a:rPr>
              <a:t>x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i-FI" sz="2200" i="0" dirty="0">
                <a:effectLst/>
              </a:rPr>
              <a:t>kunnan asukasluku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i-FI" sz="2200" i="0" dirty="0">
                <a:effectLst/>
              </a:rPr>
              <a:t>x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i-FI" sz="2200" i="0" dirty="0">
                <a:effectLst/>
              </a:rPr>
              <a:t>kunnan </a:t>
            </a:r>
            <a:r>
              <a:rPr lang="fi-FI" sz="2200" i="0" dirty="0" err="1">
                <a:effectLst/>
              </a:rPr>
              <a:t>hyte</a:t>
            </a:r>
            <a:r>
              <a:rPr lang="fi-FI" sz="2200" i="0" dirty="0">
                <a:effectLst/>
              </a:rPr>
              <a:t>-kerroin / koko maan </a:t>
            </a:r>
            <a:r>
              <a:rPr lang="fi-FI" sz="2200" i="0" dirty="0" err="1">
                <a:effectLst/>
              </a:rPr>
              <a:t>hyte</a:t>
            </a:r>
            <a:r>
              <a:rPr lang="fi-FI" sz="2200" i="0" dirty="0">
                <a:effectLst/>
              </a:rPr>
              <a:t>-kerroin</a:t>
            </a:r>
            <a:endParaRPr lang="fi-FI" sz="2200" dirty="0"/>
          </a:p>
          <a:p>
            <a:pPr algn="ctr">
              <a:lnSpc>
                <a:spcPct val="90000"/>
              </a:lnSpc>
            </a:pPr>
            <a:endParaRPr lang="fi-FI" sz="22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41D3037-5822-F799-DA84-8480A6F11C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2" y="0"/>
            <a:ext cx="6095998" cy="3429000"/>
          </a:xfrm>
        </p:spPr>
        <p:txBody>
          <a:bodyPr>
            <a:normAutofit/>
          </a:bodyPr>
          <a:lstStyle/>
          <a:p>
            <a:r>
              <a:rPr lang="fi-FI" sz="2500" i="0" u="none" strike="noStrike" dirty="0">
                <a:effectLst/>
              </a:rPr>
              <a:t>Esimerkki:</a:t>
            </a:r>
          </a:p>
          <a:p>
            <a:r>
              <a:rPr lang="fi-FI" sz="2500" i="0" u="none" strike="noStrike" dirty="0">
                <a:effectLst/>
              </a:rPr>
              <a:t>Kun jaettavaa oli 111 299 001</a:t>
            </a:r>
            <a:r>
              <a:rPr lang="fi-FI" sz="2500" dirty="0"/>
              <a:t> €, kuntien asukaskohtainen rahoitus vuodelle 2025 oli:</a:t>
            </a:r>
            <a:endParaRPr lang="fi-FI" sz="2500" i="1" dirty="0"/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500" dirty="0"/>
              <a:t>Maksimi 23,10 €</a:t>
            </a:r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500" dirty="0"/>
              <a:t>Mediaani 18,20 €</a:t>
            </a:r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500" dirty="0"/>
              <a:t>Minimi 10,20 €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C919C3-21AC-0761-B52F-6C03617A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507" y="6269995"/>
            <a:ext cx="639939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160B98-140E-4345-B1A3-2A7247C42973}" type="slidenum">
              <a:rPr lang="fi-FI" noProof="0" smtClean="0"/>
              <a:pPr>
                <a:spcAft>
                  <a:spcPts val="600"/>
                </a:spcAft>
              </a:pPr>
              <a:t>12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9367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7B69AA77-5778-74B9-8944-4E33DBA0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890531"/>
            <a:ext cx="4086226" cy="2990850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177AAE-CEC8-079B-B339-D20A3BCC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54" y="1005541"/>
            <a:ext cx="3976408" cy="1468158"/>
          </a:xfrm>
        </p:spPr>
        <p:txBody>
          <a:bodyPr>
            <a:noAutofit/>
          </a:bodyPr>
          <a:lstStyle/>
          <a:p>
            <a:r>
              <a:rPr kumimoji="0" lang="fi-FI" sz="4000" i="0" u="none" strike="noStrike" kern="1200" cap="none" spc="0" normalizeH="0" baseline="0" noProof="0" dirty="0">
                <a:ln>
                  <a:noFill/>
                </a:ln>
                <a:solidFill>
                  <a:srgbClr val="00591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Paljonko sinun kuntasi sai euroja HYTE-kertoimen perusteella?</a:t>
            </a:r>
            <a:endParaRPr lang="fi-FI" sz="4000" dirty="0">
              <a:solidFill>
                <a:srgbClr val="00591E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ACE89A4-6C2B-DC7D-320D-C82137F41C32}"/>
              </a:ext>
            </a:extLst>
          </p:cNvPr>
          <p:cNvSpPr txBox="1"/>
          <p:nvPr/>
        </p:nvSpPr>
        <p:spPr>
          <a:xfrm>
            <a:off x="381000" y="3996391"/>
            <a:ext cx="6098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000" b="1" dirty="0"/>
              <a:t>Lue lisää: </a:t>
            </a:r>
            <a:r>
              <a:rPr lang="fi-FI" sz="2000" b="1" dirty="0">
                <a:hlinkClick r:id="rId2"/>
              </a:rPr>
              <a:t>Sotkanetistä</a:t>
            </a:r>
            <a:endParaRPr lang="fi-FI" sz="18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B38BA66-FC23-2811-9F92-6A8666939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282" y="303189"/>
            <a:ext cx="7634109" cy="5664280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A4963C-1B84-3B1D-811D-4F0FC9DD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9500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D851DF-BF41-83CE-0C31-94362B24B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6227" y="3429000"/>
            <a:ext cx="7388145" cy="745704"/>
          </a:xfrm>
        </p:spPr>
        <p:txBody>
          <a:bodyPr/>
          <a:lstStyle/>
          <a:p>
            <a:r>
              <a:rPr lang="fi-FI" sz="13300" dirty="0"/>
              <a:t>Kiitos!</a:t>
            </a:r>
            <a:endParaRPr lang="LID4096" sz="133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AA78ABA-63F2-3864-EF88-34D461473ECA}"/>
              </a:ext>
            </a:extLst>
          </p:cNvPr>
          <p:cNvSpPr txBox="1"/>
          <p:nvPr/>
        </p:nvSpPr>
        <p:spPr>
          <a:xfrm>
            <a:off x="550190" y="4740060"/>
            <a:ext cx="769620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1600" dirty="0">
                <a:solidFill>
                  <a:schemeClr val="bg1"/>
                </a:solidFill>
              </a:rPr>
              <a:t>Timo Ståhl</a:t>
            </a:r>
          </a:p>
          <a:p>
            <a:pPr>
              <a:buClr>
                <a:srgbClr val="519B2F"/>
              </a:buClr>
            </a:pPr>
            <a:r>
              <a:rPr lang="fi-FI" sz="1600" dirty="0">
                <a:solidFill>
                  <a:schemeClr val="bg1"/>
                </a:solidFill>
              </a:rPr>
              <a:t>Vesa Saaristo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1600" dirty="0">
                <a:solidFill>
                  <a:schemeClr val="bg1"/>
                </a:solidFill>
              </a:rPr>
              <a:t>Päivi Pelkonen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1600" dirty="0">
                <a:solidFill>
                  <a:schemeClr val="bg1"/>
                </a:solidFill>
              </a:rPr>
              <a:t>Niina Saukko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1600" dirty="0">
                <a:solidFill>
                  <a:schemeClr val="bg1"/>
                </a:solidFill>
              </a:rPr>
              <a:t>Kirsi Wiss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endParaRPr lang="fi-FI" sz="1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1600" dirty="0">
                <a:solidFill>
                  <a:schemeClr val="bg1"/>
                </a:solidFill>
              </a:rPr>
              <a:t>etunimi.sukunimi@thl.fi</a:t>
            </a:r>
          </a:p>
          <a:p>
            <a:pPr algn="l"/>
            <a:endParaRPr 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95037A-93C3-F601-3406-72C72A4A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5A1E"/>
                </a:solidFill>
              </a:rPr>
              <a:t>Tausta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4E80DA-A015-9300-186A-96E8DEEE0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kern="0" dirty="0"/>
              <a:t>”Kuntien sosiaali- ja terveydenhuoltoon kohdistuvan valtion </a:t>
            </a:r>
            <a:r>
              <a:rPr lang="fi-FI" sz="2400" b="1" kern="0" dirty="0">
                <a:solidFill>
                  <a:srgbClr val="005A1E"/>
                </a:solidFill>
              </a:rPr>
              <a:t>rahoituksen perusteita tarkistetaan siten</a:t>
            </a:r>
            <a:r>
              <a:rPr lang="fi-FI" sz="2400" kern="0" dirty="0"/>
              <a:t>, että siinä otetaan huomioon myös </a:t>
            </a:r>
            <a:r>
              <a:rPr lang="fi-FI" sz="2400" b="1" kern="0" dirty="0">
                <a:solidFill>
                  <a:srgbClr val="005A1E"/>
                </a:solidFill>
              </a:rPr>
              <a:t>kunnan toimenpiteet </a:t>
            </a:r>
            <a:r>
              <a:rPr lang="fi-FI" sz="2400" kern="0" dirty="0"/>
              <a:t>asukkaiden terveyden edistämiseksi.”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9C26C36-797D-93D6-EB23-0CDBDBAD60F0}"/>
              </a:ext>
            </a:extLst>
          </p:cNvPr>
          <p:cNvSpPr txBox="1"/>
          <p:nvPr/>
        </p:nvSpPr>
        <p:spPr>
          <a:xfrm>
            <a:off x="1810359" y="6190125"/>
            <a:ext cx="9470786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6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i-FI" sz="1800" dirty="0"/>
              <a:t>Valtioneuvoston periaatepäätös Terveys 2015 -kansanterveysohjelmasta  (STM 2001:4)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1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59A52F-7904-473F-26A7-69AD0A0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2</a:t>
            </a:fld>
            <a:endParaRPr lang="fi-FI" noProof="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760790D-05E2-4A67-C47F-C39675DF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97" y="449660"/>
            <a:ext cx="3873148" cy="55171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0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6D939AD4-F24C-D197-1AA7-686411552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517" y="1806949"/>
            <a:ext cx="11438965" cy="3860426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137E7B-ECEA-6EFE-C73B-B86518F8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26103"/>
            <a:ext cx="11447929" cy="1468158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005A1E"/>
                </a:solidFill>
              </a:rPr>
              <a:t>Hyvinvoinnin ja terveyden edistämisen rahalliset kannusteet kunnissa ja hyvinvointialueilla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4A97DE-3B14-5795-BC44-7A31810A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3</a:t>
            </a:fld>
            <a:endParaRPr lang="fi-FI" noProof="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CF6B343-E58C-749D-C574-96892DFBF1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1157" y="1862802"/>
            <a:ext cx="11129683" cy="374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200" b="1" dirty="0"/>
              <a:t>15 § Hyvinvoinnin ja terveyden edistämisen lisäosa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200" dirty="0"/>
              <a:t>Laki </a:t>
            </a:r>
            <a:r>
              <a:rPr lang="fi-FI" sz="2200" b="1" dirty="0">
                <a:solidFill>
                  <a:srgbClr val="005A1E"/>
                </a:solidFill>
              </a:rPr>
              <a:t>kunnan</a:t>
            </a:r>
            <a:r>
              <a:rPr lang="fi-FI" sz="2200" dirty="0"/>
              <a:t> peruspalvelujen valtionosuudesta </a:t>
            </a:r>
            <a:r>
              <a:rPr lang="fi-FI" sz="2200" dirty="0">
                <a:hlinkClick r:id="rId2"/>
              </a:rPr>
              <a:t>618/2021</a:t>
            </a:r>
            <a:endParaRPr lang="fi-FI" sz="2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200" dirty="0"/>
              <a:t>Valtioneuvoston asetus kunnan peruspalvelujen valtionosuudesta </a:t>
            </a:r>
            <a:r>
              <a:rPr lang="fi-FI" sz="2200" dirty="0">
                <a:hlinkClick r:id="rId3"/>
              </a:rPr>
              <a:t>1393/2022</a:t>
            </a:r>
            <a:endParaRPr lang="fi-FI" sz="2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200" dirty="0"/>
              <a:t>Kunnille lisäosa otettiin käyttöön v. 2023, suuruus v. 2025 n. 111 M€</a:t>
            </a:r>
          </a:p>
          <a:p>
            <a:pPr marL="0" indent="0">
              <a:buNone/>
            </a:pPr>
            <a:endParaRPr lang="fi-FI" sz="2200" b="1" dirty="0"/>
          </a:p>
          <a:p>
            <a:pPr marL="0" indent="0">
              <a:buNone/>
            </a:pPr>
            <a:r>
              <a:rPr lang="fi-FI" sz="2200" b="1" dirty="0"/>
              <a:t>3 § Valtion rahoitus hyvinvointialueille </a:t>
            </a:r>
          </a:p>
          <a:p>
            <a:r>
              <a:rPr lang="fi-FI" sz="2200" dirty="0"/>
              <a:t>Laki </a:t>
            </a:r>
            <a:r>
              <a:rPr lang="fi-FI" sz="2200" b="1" dirty="0">
                <a:solidFill>
                  <a:srgbClr val="005A1E"/>
                </a:solidFill>
              </a:rPr>
              <a:t>hyvinvointialueiden</a:t>
            </a:r>
            <a:r>
              <a:rPr lang="fi-FI" sz="2200" dirty="0"/>
              <a:t> rahoituksesta </a:t>
            </a:r>
            <a:r>
              <a:rPr lang="fi-FI" sz="2200" dirty="0">
                <a:hlinkClick r:id="rId4"/>
              </a:rPr>
              <a:t>617/2021</a:t>
            </a:r>
            <a:endParaRPr lang="fi-FI" sz="2200" dirty="0"/>
          </a:p>
          <a:p>
            <a:r>
              <a:rPr lang="fi-FI" sz="2200" dirty="0"/>
              <a:t>Valtioneuvoston asetus hyvinvointialueiden rahoituksesta </a:t>
            </a:r>
            <a:r>
              <a:rPr lang="fi-FI" sz="2200" dirty="0">
                <a:hlinkClick r:id="rId5"/>
              </a:rPr>
              <a:t>1392/2022</a:t>
            </a:r>
            <a:endParaRPr lang="fi-FI" sz="2200" dirty="0"/>
          </a:p>
          <a:p>
            <a:r>
              <a:rPr lang="fi-FI" sz="2200" dirty="0"/>
              <a:t>Hyvinvointialueiden hyvinvoinnin ja terveyden edistämisen kertoimen perusteella määräytyvä rahoitusosuus 1 %, sovelletaan 2026 lähtien</a:t>
            </a:r>
          </a:p>
        </p:txBody>
      </p:sp>
    </p:spTree>
    <p:extLst>
      <p:ext uri="{BB962C8B-B14F-4D97-AF65-F5344CB8AC3E}">
        <p14:creationId xmlns:p14="http://schemas.microsoft.com/office/powerpoint/2010/main" val="61799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F17C07-6106-A7D5-A2C4-78E32BF8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44" y="1790018"/>
            <a:ext cx="3346615" cy="3781044"/>
          </a:xfrm>
        </p:spPr>
        <p:txBody>
          <a:bodyPr>
            <a:normAutofit/>
          </a:bodyPr>
          <a:lstStyle/>
          <a:p>
            <a:r>
              <a:rPr lang="en-US" sz="3000" kern="1200" spc="-50" baseline="0" dirty="0">
                <a:solidFill>
                  <a:schemeClr val="tx2"/>
                </a:solidFill>
                <a:latin typeface="+mn-lt"/>
              </a:rPr>
              <a:t>HYTE-</a:t>
            </a:r>
            <a:r>
              <a:rPr lang="en-US" sz="3000" kern="1200" spc="-50" baseline="0" dirty="0" err="1">
                <a:solidFill>
                  <a:schemeClr val="tx2"/>
                </a:solidFill>
                <a:latin typeface="+mn-lt"/>
              </a:rPr>
              <a:t>kerroin</a:t>
            </a:r>
            <a:r>
              <a:rPr lang="en-US" sz="3000" kern="1200" spc="-5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000" kern="1200" spc="-50" baseline="0" dirty="0" err="1">
                <a:solidFill>
                  <a:schemeClr val="tx2"/>
                </a:solidFill>
                <a:latin typeface="+mn-lt"/>
              </a:rPr>
              <a:t>kuntien</a:t>
            </a:r>
            <a:r>
              <a:rPr lang="en-US" sz="3000" kern="1200" spc="-50" baseline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000" kern="1200" spc="-50" baseline="0" dirty="0" err="1">
                <a:solidFill>
                  <a:schemeClr val="tx2"/>
                </a:solidFill>
                <a:latin typeface="+mn-lt"/>
              </a:rPr>
              <a:t>valtionosuuksissa</a:t>
            </a:r>
            <a:br>
              <a:rPr lang="en-US" sz="3000" kern="1200" spc="-50" baseline="0" dirty="0">
                <a:solidFill>
                  <a:schemeClr val="tx2"/>
                </a:solidFill>
                <a:latin typeface="+mn-lt"/>
              </a:rPr>
            </a:br>
            <a:endParaRPr lang="fi-FI" sz="3000" dirty="0"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7ACE27D-8DE8-82D7-8BFF-DE19790F9BC5}"/>
              </a:ext>
            </a:extLst>
          </p:cNvPr>
          <p:cNvSpPr txBox="1"/>
          <p:nvPr/>
        </p:nvSpPr>
        <p:spPr>
          <a:xfrm>
            <a:off x="4716151" y="208140"/>
            <a:ext cx="678832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500" dirty="0">
                <a:solidFill>
                  <a:srgbClr val="00286E"/>
                </a:solidFill>
                <a:latin typeface="+mj-lt"/>
              </a:rPr>
              <a:t>111 miljoonaa EUR v. 2025 </a:t>
            </a:r>
          </a:p>
        </p:txBody>
      </p:sp>
      <p:pic>
        <p:nvPicPr>
          <p:cNvPr id="4" name="Kuva 3" descr="Hyte-kertoimen osuus on 3,4 prosenttia kuntien valtionosuuksissa.">
            <a:extLst>
              <a:ext uri="{FF2B5EF4-FFF2-40B4-BE49-F238E27FC236}">
                <a16:creationId xmlns:a16="http://schemas.microsoft.com/office/drawing/2014/main" id="{32C8131C-C571-38EC-9F42-87F942FA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656" y="795865"/>
            <a:ext cx="7756344" cy="529133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3F49AB3-42EA-A0B1-53D0-F2EF309AF6C8}"/>
              </a:ext>
            </a:extLst>
          </p:cNvPr>
          <p:cNvSpPr txBox="1"/>
          <p:nvPr/>
        </p:nvSpPr>
        <p:spPr>
          <a:xfrm>
            <a:off x="6043614" y="6235796"/>
            <a:ext cx="6148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1" noProof="0" dirty="0"/>
              <a:t>Lue lisää </a:t>
            </a:r>
            <a:r>
              <a:rPr lang="fi-FI" sz="1800" noProof="0" dirty="0">
                <a:hlinkClick r:id="rId3" action="ppaction://hlinkfile"/>
              </a:rPr>
              <a:t>kuntien </a:t>
            </a:r>
            <a:r>
              <a:rPr lang="fi-FI" sz="1800" noProof="0" dirty="0" err="1">
                <a:hlinkClick r:id="rId3" action="ppaction://hlinkfile"/>
              </a:rPr>
              <a:t>hyte</a:t>
            </a:r>
            <a:r>
              <a:rPr lang="fi-FI" sz="1800" noProof="0" dirty="0">
                <a:hlinkClick r:id="rId3" action="ppaction://hlinkfile"/>
              </a:rPr>
              <a:t>-kertoimesta Thl.fi</a:t>
            </a:r>
            <a:endParaRPr lang="fi-FI" sz="1800" noProof="0" dirty="0"/>
          </a:p>
          <a:p>
            <a:pPr algn="ctr"/>
            <a:endParaRPr lang="fi-FI" noProof="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4E79D88-6385-F6ED-6724-5C888E70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5275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DC8092-D10F-905F-E2C6-CAA8D20A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1" y="204133"/>
            <a:ext cx="11912600" cy="1468158"/>
          </a:xfrm>
        </p:spPr>
        <p:txBody>
          <a:bodyPr anchor="t">
            <a:normAutofit/>
          </a:bodyPr>
          <a:lstStyle/>
          <a:p>
            <a:r>
              <a:rPr lang="fi-FI" dirty="0">
                <a:solidFill>
                  <a:srgbClr val="00591E"/>
                </a:solidFill>
              </a:rPr>
              <a:t>Kuntien HYTE-kerroin muodostuu kahdenlaisista indikaattoreista</a:t>
            </a:r>
          </a:p>
        </p:txBody>
      </p:sp>
      <p:pic>
        <p:nvPicPr>
          <p:cNvPr id="6" name="Kuva 5" descr="Kuntien hyte-kerroin muodostuu prosessi-indikaattoreista ja tulosindikaattoreista. Yhteensä indikaattoreita on 21.">
            <a:extLst>
              <a:ext uri="{FF2B5EF4-FFF2-40B4-BE49-F238E27FC236}">
                <a16:creationId xmlns:a16="http://schemas.microsoft.com/office/drawing/2014/main" id="{AD7BD058-17EC-B910-7283-209177DE8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98" y="1572302"/>
            <a:ext cx="9974509" cy="4982509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2A9FF1-91A8-A51D-192F-30B3672A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507" y="6269995"/>
            <a:ext cx="639939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160B98-140E-4345-B1A3-2A7247C42973}" type="slidenum">
              <a:rPr lang="fi-FI" noProof="0" smtClean="0"/>
              <a:pPr>
                <a:spcAft>
                  <a:spcPts val="600"/>
                </a:spcAft>
              </a:pPr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7364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4FED910-FFA6-EFA7-D32E-0102413F3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725" y="1485900"/>
            <a:ext cx="6465751" cy="5068911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unnikas 6">
            <a:extLst>
              <a:ext uri="{FF2B5EF4-FFF2-40B4-BE49-F238E27FC236}">
                <a16:creationId xmlns:a16="http://schemas.microsoft.com/office/drawing/2014/main" id="{03366F56-8279-9655-E98E-A050ECAD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53960">
            <a:off x="-282158" y="2154496"/>
            <a:ext cx="5390669" cy="1626456"/>
          </a:xfrm>
          <a:prstGeom prst="parallelogram">
            <a:avLst/>
          </a:prstGeom>
          <a:solidFill>
            <a:srgbClr val="005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888E"/>
              </a:solidFill>
              <a:highlight>
                <a:srgbClr val="0064FF"/>
              </a:highlight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711BB0-5BD9-6B0D-F96E-8CAA048D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09" y="557867"/>
            <a:ext cx="11447929" cy="1468158"/>
          </a:xfrm>
        </p:spPr>
        <p:txBody>
          <a:bodyPr>
            <a:normAutofit fontScale="90000"/>
          </a:bodyPr>
          <a:lstStyle/>
          <a:p>
            <a:r>
              <a:rPr lang="fi-FI" sz="5400" dirty="0">
                <a:solidFill>
                  <a:srgbClr val="005A1E"/>
                </a:solidFill>
                <a:effectLst/>
                <a:ea typeface="+mn-ea"/>
                <a:cs typeface="+mn-cs"/>
              </a:rPr>
              <a:t>HYTE-kertoimen vaatimusmäärittely</a:t>
            </a:r>
            <a:endParaRPr lang="fi-FI" dirty="0">
              <a:solidFill>
                <a:srgbClr val="005A1E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1BF3763-752F-2847-70DA-D5AC00A40636}"/>
              </a:ext>
            </a:extLst>
          </p:cNvPr>
          <p:cNvSpPr txBox="1"/>
          <p:nvPr/>
        </p:nvSpPr>
        <p:spPr>
          <a:xfrm rot="20745410">
            <a:off x="115195" y="231589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  <a:latin typeface="+mj-lt"/>
              </a:rPr>
              <a:t>Laskenta perustuu näihin periaatteisiin: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543511E-235E-D105-9646-EC8678BDDD3E}"/>
              </a:ext>
            </a:extLst>
          </p:cNvPr>
          <p:cNvSpPr txBox="1"/>
          <p:nvPr/>
        </p:nvSpPr>
        <p:spPr>
          <a:xfrm>
            <a:off x="5141219" y="1620395"/>
            <a:ext cx="6363257" cy="536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fi-FI" sz="2500" b="1" dirty="0">
                <a:solidFill>
                  <a:srgbClr val="005A1E"/>
                </a:solidFill>
              </a:rPr>
              <a:t>Lähtökohtana vuosittain päivittyvä tietopohja:</a:t>
            </a:r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fi-FI" sz="2500" dirty="0"/>
              <a:t>1) joka on saatavissa kaikista kunnista</a:t>
            </a:r>
          </a:p>
          <a:p>
            <a:pPr marL="896828" lvl="1" indent="-455555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fi-FI" sz="2500" dirty="0"/>
              <a:t>Kuntien keskimääräinen väkiluku 5 977 asukasta (2024)</a:t>
            </a:r>
          </a:p>
          <a:p>
            <a:pPr marL="896828" lvl="1" indent="-455555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fi-FI" sz="2500" dirty="0"/>
              <a:t>Manner-Suomen kunnista alle 5000 asukkaan kuntia on 143 (49 %)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500" dirty="0"/>
              <a:t>2) johon voi omalla toiminnallaan vaikuttaa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500" dirty="0"/>
              <a:t>3) jolla mitataan sekä nykytilaa</a:t>
            </a:r>
            <a:r>
              <a:rPr lang="fi-FI" sz="2500" b="1" dirty="0"/>
              <a:t> </a:t>
            </a:r>
            <a:r>
              <a:rPr lang="fi-FI" sz="2500" dirty="0"/>
              <a:t>että</a:t>
            </a:r>
            <a:r>
              <a:rPr lang="fi-FI" sz="2500" b="1" dirty="0"/>
              <a:t> </a:t>
            </a:r>
            <a:r>
              <a:rPr lang="fi-FI" sz="2500" dirty="0"/>
              <a:t>muutosta</a:t>
            </a:r>
          </a:p>
          <a:p>
            <a:pPr>
              <a:lnSpc>
                <a:spcPct val="80000"/>
              </a:lnSpc>
            </a:pPr>
            <a:endParaRPr lang="fi-FI" sz="2500" dirty="0"/>
          </a:p>
          <a:p>
            <a:pPr marL="0" indent="0">
              <a:lnSpc>
                <a:spcPct val="80000"/>
              </a:lnSpc>
              <a:buNone/>
              <a:tabLst>
                <a:tab pos="355542" algn="l"/>
              </a:tabLst>
            </a:pPr>
            <a:r>
              <a:rPr lang="fi-FI" sz="2500" b="1" dirty="0">
                <a:solidFill>
                  <a:srgbClr val="005A1E"/>
                </a:solidFill>
              </a:rPr>
              <a:t>Tiedontuotannon on oltava laadukasta ja kattavaa.</a:t>
            </a:r>
          </a:p>
          <a:p>
            <a:endParaRPr lang="fi-FI" sz="25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F708A5-E03C-F9A2-2450-FE6CB999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4215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542690-DBBF-4226-E0E2-A1B63C61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rgbClr val="00591E"/>
                </a:solidFill>
                <a:effectLst/>
                <a:ea typeface="+mn-ea"/>
                <a:cs typeface="+mn-cs"/>
              </a:rPr>
              <a:t>Toimintaan perustuva osio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F33F769-0127-6159-ED1F-9AC480984AA2}"/>
              </a:ext>
            </a:extLst>
          </p:cNvPr>
          <p:cNvSpPr txBox="1"/>
          <p:nvPr/>
        </p:nvSpPr>
        <p:spPr>
          <a:xfrm>
            <a:off x="3724274" y="270942"/>
            <a:ext cx="8100171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300" dirty="0"/>
              <a:t>Prosessi-indikaattoreiden määrän tulee olla kohtalaisen suuri, jotta toimintaa voidaan arvioida laajasti.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300" dirty="0"/>
              <a:t>Suurehko indikaattorien määrä ehkäisee osaoptimoinnin mahdollisuutta.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300" dirty="0"/>
              <a:t>Jos indikaattoreita olisi vain muutama, toiminta voisi keskittyä vain muutamaan asiaan.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0E936BE-DD50-C72C-56AA-0888664169D4}"/>
              </a:ext>
            </a:extLst>
          </p:cNvPr>
          <p:cNvSpPr txBox="1"/>
          <p:nvPr/>
        </p:nvSpPr>
        <p:spPr>
          <a:xfrm>
            <a:off x="4354884" y="5879172"/>
            <a:ext cx="6838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i-FI" sz="4000" dirty="0">
                <a:solidFill>
                  <a:schemeClr val="bg1"/>
                </a:solidFill>
                <a:highlight>
                  <a:srgbClr val="005A1E"/>
                </a:highlight>
                <a:latin typeface="+mj-lt"/>
              </a:rPr>
              <a:t>Mitataan nykytilannetta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F98DB74-3708-5596-F424-E72E8ED3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7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4760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10FF1004-8DD1-AA3C-13E0-B9C0D6E1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9111" y="1291945"/>
            <a:ext cx="5719483" cy="4978050"/>
          </a:xfrm>
          <a:prstGeom prst="rect">
            <a:avLst/>
          </a:prstGeom>
          <a:solidFill>
            <a:srgbClr val="D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1D0145F-ACC9-D060-A354-D50736D9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517" y="1291945"/>
            <a:ext cx="5528983" cy="3794709"/>
          </a:xfrm>
          <a:prstGeom prst="rect">
            <a:avLst/>
          </a:prstGeom>
          <a:solidFill>
            <a:srgbClr val="D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B5330DC-2B82-FE23-E15C-A2C05208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06" y="311103"/>
            <a:ext cx="11447929" cy="1468158"/>
          </a:xfrm>
        </p:spPr>
        <p:txBody>
          <a:bodyPr/>
          <a:lstStyle/>
          <a:p>
            <a:r>
              <a:rPr lang="fi-FI" dirty="0">
                <a:solidFill>
                  <a:srgbClr val="00286E"/>
                </a:solidFill>
              </a:rPr>
              <a:t>Prosessi-indikaattorit 1/2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F4ED8CB-29FD-D731-B4DD-4AF95A809CC7}"/>
              </a:ext>
            </a:extLst>
          </p:cNvPr>
          <p:cNvSpPr txBox="1"/>
          <p:nvPr/>
        </p:nvSpPr>
        <p:spPr>
          <a:xfrm>
            <a:off x="421332" y="1325845"/>
            <a:ext cx="5720400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800" b="1" dirty="0">
                <a:solidFill>
                  <a:srgbClr val="00286E"/>
                </a:solidFill>
                <a:latin typeface="+mj-lt"/>
              </a:rPr>
              <a:t>Peruskoulut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b="0" dirty="0">
                <a:solidFill>
                  <a:schemeClr val="tx1"/>
                </a:solidFill>
              </a:rPr>
              <a:t>1. </a:t>
            </a:r>
            <a:r>
              <a:rPr lang="fi-FI" dirty="0"/>
              <a:t>Oppilaiden </a:t>
            </a:r>
            <a:r>
              <a:rPr lang="fi-FI" b="1" dirty="0">
                <a:solidFill>
                  <a:srgbClr val="002060"/>
                </a:solidFill>
              </a:rPr>
              <a:t>poissaolotuntien kokonaismäärää seurataan</a:t>
            </a:r>
            <a:r>
              <a:rPr lang="fi-FI" dirty="0">
                <a:solidFill>
                  <a:srgbClr val="002060"/>
                </a:solidFill>
              </a:rPr>
              <a:t>.</a:t>
            </a: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2. </a:t>
            </a:r>
            <a:r>
              <a:rPr lang="fi-FI" b="1" dirty="0">
                <a:solidFill>
                  <a:srgbClr val="002060"/>
                </a:solidFill>
              </a:rPr>
              <a:t>Kouluympäristön terveellisyyden</a:t>
            </a:r>
            <a:r>
              <a:rPr lang="fi-FI" b="1" baseline="0" dirty="0">
                <a:solidFill>
                  <a:srgbClr val="002060"/>
                </a:solidFill>
              </a:rPr>
              <a:t> ja turvallisuuden sekä kouluyhteisön hyvinvoinnin edistämisen tarkastus </a:t>
            </a:r>
            <a:r>
              <a:rPr lang="fi-FI" baseline="0" dirty="0"/>
              <a:t>tehdään kolmen vuoden välein.</a:t>
            </a:r>
            <a:endParaRPr lang="fi-FI" dirty="0"/>
          </a:p>
          <a:p>
            <a:pPr marL="0" indent="0" defTabSz="91424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i-FI" dirty="0"/>
              <a:t>3. </a:t>
            </a:r>
            <a:r>
              <a:rPr lang="fi-FI" b="1" dirty="0">
                <a:solidFill>
                  <a:srgbClr val="002060"/>
                </a:solidFill>
              </a:rPr>
              <a:t>Koulussa noudatetaan</a:t>
            </a:r>
            <a:r>
              <a:rPr lang="fi-FI" b="1" baseline="0" dirty="0">
                <a:solidFill>
                  <a:srgbClr val="002060"/>
                </a:solidFill>
              </a:rPr>
              <a:t> k</a:t>
            </a:r>
            <a:r>
              <a:rPr lang="fi-FI" b="1" dirty="0">
                <a:solidFill>
                  <a:srgbClr val="002060"/>
                </a:solidFill>
              </a:rPr>
              <a:t>ouluruokailusuositusta </a:t>
            </a:r>
            <a:br>
              <a:rPr lang="fi-FI" b="1" dirty="0">
                <a:solidFill>
                  <a:schemeClr val="tx1"/>
                </a:solidFill>
              </a:rPr>
            </a:br>
            <a:r>
              <a:rPr lang="fi-FI" b="0" dirty="0">
                <a:solidFill>
                  <a:schemeClr val="tx1"/>
                </a:solidFill>
              </a:rPr>
              <a:t>koululounaan ja välipalojen järjestämisessä.</a:t>
            </a:r>
            <a:endParaRPr lang="fi-FI" dirty="0"/>
          </a:p>
          <a:p>
            <a:pPr marL="0" indent="0" defTabSz="91424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i-FI" b="0" dirty="0">
                <a:solidFill>
                  <a:schemeClr val="tx1"/>
                </a:solidFill>
              </a:rPr>
              <a:t>4. Koulussa on </a:t>
            </a:r>
            <a:r>
              <a:rPr lang="fi-FI" b="1" dirty="0">
                <a:solidFill>
                  <a:srgbClr val="002060"/>
                </a:solidFill>
              </a:rPr>
              <a:t>pitkät liikuntavälitunnit</a:t>
            </a:r>
            <a:r>
              <a:rPr lang="fi-FI" dirty="0">
                <a:solidFill>
                  <a:srgbClr val="002060"/>
                </a:solidFill>
              </a:rPr>
              <a:t>.</a:t>
            </a:r>
            <a:endParaRPr lang="fi-FI" b="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sz="2400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4320ABD-925F-B3B6-378C-DEA47BC971FC}"/>
              </a:ext>
            </a:extLst>
          </p:cNvPr>
          <p:cNvSpPr txBox="1"/>
          <p:nvPr/>
        </p:nvSpPr>
        <p:spPr>
          <a:xfrm>
            <a:off x="6158741" y="1317065"/>
            <a:ext cx="5719483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800" b="1" dirty="0">
                <a:solidFill>
                  <a:srgbClr val="00286E"/>
                </a:solidFill>
                <a:latin typeface="+mj-lt"/>
              </a:rPr>
              <a:t>Liikunta</a:t>
            </a:r>
            <a:endParaRPr lang="fi-FI" sz="1800" b="0" i="0" kern="1200" dirty="0">
              <a:solidFill>
                <a:srgbClr val="00286E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Kunta kutsuu säännöllisesti koolle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liikuntaseurojen ja yhdistysten yhteiskokouksen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Kunnassa järjestetään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kohdennettuja liikkumisryhmiä 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liikuntaseuratoiminnan ulkopuolella oleville lapsille ja nuorille.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Liikunnan edistämisestä vastaavat viranhaltijat osallistuvat toimielinten päätösten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vaikutusten ennakkoarviointiin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Lasten ja nuorten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liikunta-aktiivisuutta raportoidaan vuosittain 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hyvinvointikertomuksessa tai vastaavassa.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Kunnassa toimii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poikkihallinnollinen työryhmä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jossa käsitellään liikunnan edistämistä.</a:t>
            </a:r>
            <a:endParaRPr lang="fi-FI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fi-FI" sz="1800" b="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fi-FI" sz="1800" b="1" dirty="0">
              <a:solidFill>
                <a:srgbClr val="2F62AD"/>
              </a:solidFill>
              <a:latin typeface="+mj-lt"/>
            </a:endParaRPr>
          </a:p>
          <a:p>
            <a:endParaRPr lang="fi-FI" sz="1800" dirty="0">
              <a:solidFill>
                <a:srgbClr val="2F62AD"/>
              </a:solidFill>
              <a:latin typeface="+mj-lt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89364E7-BEC1-1BDB-9A06-070D0DD1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8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1326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i 6">
            <a:extLst>
              <a:ext uri="{FF2B5EF4-FFF2-40B4-BE49-F238E27FC236}">
                <a16:creationId xmlns:a16="http://schemas.microsoft.com/office/drawing/2014/main" id="{186A4FAB-3534-C3A4-1195-42F5EE040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6288" y="2915577"/>
            <a:ext cx="2905125" cy="2714625"/>
          </a:xfrm>
          <a:prstGeom prst="ellipse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0FF1004-8DD1-AA3C-13E0-B9C0D6E1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2795" y="1169081"/>
            <a:ext cx="5719483" cy="1544713"/>
          </a:xfrm>
          <a:prstGeom prst="rect">
            <a:avLst/>
          </a:prstGeom>
          <a:solidFill>
            <a:srgbClr val="D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1D0145F-ACC9-D060-A354-D50736D9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463" y="1174609"/>
            <a:ext cx="5720400" cy="4500000"/>
          </a:xfrm>
          <a:prstGeom prst="rect">
            <a:avLst/>
          </a:prstGeom>
          <a:solidFill>
            <a:srgbClr val="D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B5330DC-2B82-FE23-E15C-A2C05208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03189"/>
            <a:ext cx="11447929" cy="1468158"/>
          </a:xfrm>
        </p:spPr>
        <p:txBody>
          <a:bodyPr/>
          <a:lstStyle/>
          <a:p>
            <a:r>
              <a:rPr lang="fi-FI" dirty="0">
                <a:solidFill>
                  <a:srgbClr val="00286E"/>
                </a:solidFill>
              </a:rPr>
              <a:t>Prosessi-indikaattorit 2/2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F4ED8CB-29FD-D731-B4DD-4AF95A809CC7}"/>
              </a:ext>
            </a:extLst>
          </p:cNvPr>
          <p:cNvSpPr txBox="1"/>
          <p:nvPr/>
        </p:nvSpPr>
        <p:spPr>
          <a:xfrm>
            <a:off x="394137" y="1227798"/>
            <a:ext cx="5719483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600" b="1" dirty="0">
                <a:solidFill>
                  <a:srgbClr val="00286E"/>
                </a:solidFill>
                <a:latin typeface="+mj-lt"/>
              </a:rPr>
              <a:t>Kuntajohto</a:t>
            </a:r>
          </a:p>
          <a:p>
            <a:pPr marL="0" indent="0" defTabSz="91424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+mn-ea"/>
                <a:cs typeface="+mn-cs"/>
              </a:rPr>
              <a:t>10. Tarkastuslautakunnan tekemässä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86E"/>
                </a:solidFill>
                <a:effectLst/>
                <a:uLnTx/>
                <a:uFillTx/>
                <a:ea typeface="+mn-ea"/>
                <a:cs typeface="+mn-cs"/>
              </a:rPr>
              <a:t>arviointikertomuksessa arvioidaan valtuustokausittain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86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+mn-ea"/>
                <a:cs typeface="+mn-cs"/>
              </a:rPr>
              <a:t>kunnan hyvinvointi- ja terveystavoitteiden toteutuminen.</a:t>
            </a:r>
          </a:p>
          <a:p>
            <a:pPr marL="0" indent="0" defTabSz="91424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i-FI" sz="1600" dirty="0"/>
              <a:t>11.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+mn-ea"/>
                <a:cs typeface="+mn-cs"/>
              </a:rPr>
              <a:t>Valtuustolle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86E"/>
                </a:solidFill>
                <a:effectLst/>
                <a:uLnTx/>
                <a:uFillTx/>
                <a:ea typeface="+mn-ea"/>
                <a:cs typeface="+mn-cs"/>
              </a:rPr>
              <a:t>raportoidaan vuosittain </a:t>
            </a:r>
            <a:b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+mn-ea"/>
                <a:cs typeface="+mn-cs"/>
              </a:rPr>
              <a:t>väestön elintavoista ja niissä tapahtuneista muutoksista.</a:t>
            </a:r>
            <a:endParaRPr lang="fi-FI" sz="1600" dirty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+mn-ea"/>
                <a:cs typeface="+mn-cs"/>
              </a:rPr>
              <a:t>12. Kunnan toiminta- ja taloussuunnitelmassa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86E"/>
                </a:solidFill>
                <a:effectLst/>
                <a:uLnTx/>
                <a:uFillTx/>
                <a:ea typeface="+mn-ea"/>
                <a:cs typeface="+mn-cs"/>
              </a:rPr>
              <a:t>määritellään vuosittain mittarit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+mn-ea"/>
                <a:cs typeface="+mn-cs"/>
              </a:rPr>
              <a:t>joilla seurataan väestön hyvinvoinnin ja terveyden edistämisen tavoitteiden toteutumista.</a:t>
            </a:r>
            <a:endParaRPr lang="fi-FI" sz="1600" dirty="0">
              <a:solidFill>
                <a:srgbClr val="303030"/>
              </a:solidFill>
            </a:endParaRPr>
          </a:p>
          <a:p>
            <a:pPr marL="0" indent="0" defTabSz="91435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+mn-ea"/>
                <a:cs typeface="+mn-cs"/>
              </a:rPr>
              <a:t>13. Kunnassa toimii tehtävään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nimetty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86E"/>
                </a:solidFill>
                <a:effectLst/>
                <a:uLnTx/>
                <a:uFillTx/>
                <a:ea typeface="+mn-ea"/>
                <a:cs typeface="+mn-cs"/>
              </a:rPr>
              <a:t>asiantuntija joka koordinoi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86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+mn-ea"/>
                <a:cs typeface="+mn-cs"/>
              </a:rPr>
              <a:t>hyvinvoinnin ja terveyden edistämistyötä.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+mn-ea"/>
                <a:cs typeface="+mn-cs"/>
              </a:rPr>
              <a:t>14. Kunnan palveluiden kehittämisessä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86E"/>
                </a:solidFill>
                <a:effectLst/>
                <a:uLnTx/>
                <a:uFillTx/>
                <a:ea typeface="+mn-ea"/>
                <a:cs typeface="+mn-cs"/>
              </a:rPr>
              <a:t>hyödynnetään asiakasraateja ja -foorumeja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4320ABD-925F-B3B6-378C-DEA47BC971FC}"/>
              </a:ext>
            </a:extLst>
          </p:cNvPr>
          <p:cNvSpPr txBox="1"/>
          <p:nvPr/>
        </p:nvSpPr>
        <p:spPr>
          <a:xfrm>
            <a:off x="6218220" y="1227798"/>
            <a:ext cx="5719483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600" b="1" dirty="0">
                <a:solidFill>
                  <a:srgbClr val="00286E"/>
                </a:solidFill>
                <a:latin typeface="+mj-lt"/>
              </a:rPr>
              <a:t>Kulttuuri</a:t>
            </a:r>
            <a:endParaRPr lang="fi-FI" sz="2600" b="0" i="0" kern="1200" dirty="0">
              <a:solidFill>
                <a:srgbClr val="00286E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fi-FI" sz="1600" dirty="0"/>
              <a:t>15. Kunnalla käytössä jokin pysyvä käytäntö, jolla kunta järjestää tai tukee taloudellisesti kulttuuriin osallistumisen kynnystä madaltavaa </a:t>
            </a:r>
            <a:r>
              <a:rPr lang="fi-FI" sz="1600" b="1" dirty="0">
                <a:solidFill>
                  <a:srgbClr val="00286E"/>
                </a:solidFill>
              </a:rPr>
              <a:t>vapaaehtoistoimintaa</a:t>
            </a:r>
            <a:r>
              <a:rPr lang="fi-FI" sz="1600" dirty="0"/>
              <a:t>.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fi-FI" sz="1800" b="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fi-FI" sz="1800" b="1" dirty="0">
              <a:solidFill>
                <a:srgbClr val="2F62AD"/>
              </a:solidFill>
              <a:latin typeface="+mj-lt"/>
            </a:endParaRPr>
          </a:p>
          <a:p>
            <a:endParaRPr lang="fi-FI" sz="1800" dirty="0">
              <a:solidFill>
                <a:srgbClr val="2F62AD"/>
              </a:solidFill>
              <a:latin typeface="+mj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F7093EE-8664-4295-4712-E1D68EF306B3}"/>
              </a:ext>
            </a:extLst>
          </p:cNvPr>
          <p:cNvSpPr txBox="1"/>
          <p:nvPr/>
        </p:nvSpPr>
        <p:spPr>
          <a:xfrm>
            <a:off x="5880850" y="3509487"/>
            <a:ext cx="6096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800" dirty="0">
                <a:solidFill>
                  <a:srgbClr val="00327F"/>
                </a:solidFill>
                <a:latin typeface="+mj-lt"/>
              </a:rPr>
              <a:t>Tietolähde: </a:t>
            </a:r>
          </a:p>
          <a:p>
            <a:pPr algn="ctr"/>
            <a:endParaRPr lang="fi-FI" sz="1800" dirty="0">
              <a:solidFill>
                <a:srgbClr val="00327F"/>
              </a:solidFill>
            </a:endParaRPr>
          </a:p>
          <a:p>
            <a:pPr algn="ctr"/>
            <a:r>
              <a:rPr lang="fi-FI" sz="1800" dirty="0">
                <a:solidFill>
                  <a:srgbClr val="00327F"/>
                </a:solidFill>
              </a:rPr>
              <a:t>THL:n tiedonkeruut </a:t>
            </a:r>
          </a:p>
          <a:p>
            <a:pPr algn="ctr"/>
            <a:r>
              <a:rPr lang="fi-FI" sz="1800" dirty="0">
                <a:solidFill>
                  <a:srgbClr val="00327F"/>
                </a:solidFill>
                <a:hlinkClick r:id="rId2"/>
              </a:rPr>
              <a:t>www.teaviisari.fi</a:t>
            </a:r>
            <a:endParaRPr lang="fi-FI" sz="1800" dirty="0">
              <a:solidFill>
                <a:srgbClr val="00327F"/>
              </a:solidFill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A7AC9CE-1A96-BF94-3954-5AD68F8A507F}"/>
              </a:ext>
            </a:extLst>
          </p:cNvPr>
          <p:cNvSpPr txBox="1"/>
          <p:nvPr/>
        </p:nvSpPr>
        <p:spPr>
          <a:xfrm>
            <a:off x="1232651" y="6083565"/>
            <a:ext cx="7696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000" dirty="0"/>
              <a:t>Tutustu tarkemmin prosessi-indikaattoreihin </a:t>
            </a:r>
            <a:r>
              <a:rPr lang="fi-FI" sz="2000" dirty="0">
                <a:hlinkClick r:id="rId3"/>
              </a:rPr>
              <a:t>Sotkanetissä</a:t>
            </a:r>
            <a:endParaRPr lang="fi-FI" sz="2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89364E7-BEC1-1BDB-9A06-070D0DD1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9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7416772"/>
      </p:ext>
    </p:extLst>
  </p:cSld>
  <p:clrMapOvr>
    <a:masterClrMapping/>
  </p:clrMapOvr>
</p:sld>
</file>

<file path=ppt/theme/theme1.xml><?xml version="1.0" encoding="utf-8"?>
<a:theme xmlns:a="http://schemas.openxmlformats.org/drawingml/2006/main" name="THL">
  <a:themeElements>
    <a:clrScheme name="THL2023">
      <a:dk1>
        <a:srgbClr val="1E1E1E"/>
      </a:dk1>
      <a:lt1>
        <a:sysClr val="window" lastClr="FFFFFF"/>
      </a:lt1>
      <a:dk2>
        <a:srgbClr val="005A1E"/>
      </a:dk2>
      <a:lt2>
        <a:srgbClr val="FFFAC3"/>
      </a:lt2>
      <a:accent1>
        <a:srgbClr val="7DFF78"/>
      </a:accent1>
      <a:accent2>
        <a:srgbClr val="FFA03C"/>
      </a:accent2>
      <a:accent3>
        <a:srgbClr val="FFEB46"/>
      </a:accent3>
      <a:accent4>
        <a:srgbClr val="AAA096"/>
      </a:accent4>
      <a:accent5>
        <a:srgbClr val="C84696"/>
      </a:accent5>
      <a:accent6>
        <a:srgbClr val="0064FF"/>
      </a:accent6>
      <a:hlink>
        <a:srgbClr val="0563C1"/>
      </a:hlink>
      <a:folHlink>
        <a:srgbClr val="954F72"/>
      </a:folHlink>
    </a:clrScheme>
    <a:fontScheme name="Work Sans">
      <a:majorFont>
        <a:latin typeface="Work Sans Medium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L_Esityspohja_FI.potx" id="{BC4765E3-6CA0-4E56-9523-99B430DC3511}" vid="{1B22957D-917B-43F4-B9A5-67B3B6C2FA8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THL_Esityspohja_FI</Template>
  <TotalTime>1834</TotalTime>
  <Words>680</Words>
  <Application>Microsoft Office PowerPoint</Application>
  <PresentationFormat>Laajakuva</PresentationFormat>
  <Paragraphs>113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Courier New</vt:lpstr>
      <vt:lpstr>Arial</vt:lpstr>
      <vt:lpstr>Work Sans Light</vt:lpstr>
      <vt:lpstr>Calibri</vt:lpstr>
      <vt:lpstr>Work Sans Medium</vt:lpstr>
      <vt:lpstr>THL</vt:lpstr>
      <vt:lpstr>Hyte-kerroin</vt:lpstr>
      <vt:lpstr>Tausta</vt:lpstr>
      <vt:lpstr>Hyvinvoinnin ja terveyden edistämisen rahalliset kannusteet kunnissa ja hyvinvointialueilla</vt:lpstr>
      <vt:lpstr>HYTE-kerroin kuntien valtionosuuksissa </vt:lpstr>
      <vt:lpstr>Kuntien HYTE-kerroin muodostuu kahdenlaisista indikaattoreista</vt:lpstr>
      <vt:lpstr>HYTE-kertoimen vaatimusmäärittely</vt:lpstr>
      <vt:lpstr>Toimintaan perustuva osio</vt:lpstr>
      <vt:lpstr>Prosessi-indikaattorit 1/2</vt:lpstr>
      <vt:lpstr>Prosessi-indikaattorit 2/2</vt:lpstr>
      <vt:lpstr>Tuloksellisuuteen väestötasolla perustuva osa </vt:lpstr>
      <vt:lpstr>Tulosindikaattorit - muutos</vt:lpstr>
      <vt:lpstr>Miten kunnan rahoitus lasketaan?</vt:lpstr>
      <vt:lpstr>Paljonko sinun kuntasi sai euroja HYTE-kertoimen perusteella?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Kuntien hyte-kerroin_yleisesitys 2025</dc:title>
  <dc:creator>THL</dc:creator>
  <cp:lastModifiedBy>Päivi Pelkonen</cp:lastModifiedBy>
  <cp:revision>30</cp:revision>
  <dcterms:created xsi:type="dcterms:W3CDTF">2025-01-15T08:21:26Z</dcterms:created>
  <dcterms:modified xsi:type="dcterms:W3CDTF">2025-04-11T09:03:28Z</dcterms:modified>
</cp:coreProperties>
</file>