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24"/>
  </p:notesMasterIdLst>
  <p:handoutMasterIdLst>
    <p:handoutMasterId r:id="rId25"/>
  </p:handoutMasterIdLst>
  <p:sldIdLst>
    <p:sldId id="583" r:id="rId3"/>
    <p:sldId id="376" r:id="rId4"/>
    <p:sldId id="581" r:id="rId5"/>
    <p:sldId id="452" r:id="rId6"/>
    <p:sldId id="566" r:id="rId7"/>
    <p:sldId id="569" r:id="rId8"/>
    <p:sldId id="374" r:id="rId9"/>
    <p:sldId id="571" r:id="rId10"/>
    <p:sldId id="572" r:id="rId11"/>
    <p:sldId id="580" r:id="rId12"/>
    <p:sldId id="567" r:id="rId13"/>
    <p:sldId id="378" r:id="rId14"/>
    <p:sldId id="575" r:id="rId15"/>
    <p:sldId id="574" r:id="rId16"/>
    <p:sldId id="584" r:id="rId17"/>
    <p:sldId id="577" r:id="rId18"/>
    <p:sldId id="419" r:id="rId19"/>
    <p:sldId id="582" r:id="rId20"/>
    <p:sldId id="578" r:id="rId21"/>
    <p:sldId id="408" r:id="rId22"/>
    <p:sldId id="56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B2F"/>
    <a:srgbClr val="840084"/>
    <a:srgbClr val="F2F2F2"/>
    <a:srgbClr val="D13800"/>
    <a:srgbClr val="2F62AD"/>
    <a:srgbClr val="FFFFFF"/>
    <a:srgbClr val="BE3F72"/>
    <a:srgbClr val="078390"/>
    <a:srgbClr val="5191CD"/>
    <a:srgbClr val="2977A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6370" autoAdjust="0"/>
  </p:normalViewPr>
  <p:slideViewPr>
    <p:cSldViewPr snapToGrid="0" snapToObjects="1">
      <p:cViewPr varScale="1">
        <p:scale>
          <a:sx n="57" d="100"/>
          <a:sy n="57" d="100"/>
        </p:scale>
        <p:origin x="1056" y="52"/>
      </p:cViewPr>
      <p:guideLst>
        <p:guide orient="horz" pos="2160"/>
        <p:guide pos="3840"/>
        <p:guide orient="horz" pos="3238"/>
      </p:guideLst>
    </p:cSldViewPr>
  </p:slideViewPr>
  <p:outlineViewPr>
    <p:cViewPr>
      <p:scale>
        <a:sx n="33" d="100"/>
        <a:sy n="33" d="100"/>
      </p:scale>
      <p:origin x="0" y="-37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solidFill>
              <a:srgbClr val="2F62AD"/>
            </a:solidFill>
          </c:spPr>
          <c:dPt>
            <c:idx val="0"/>
            <c:bubble3D val="0"/>
            <c:spPr>
              <a:solidFill>
                <a:srgbClr val="2F62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CD-47DA-87D0-3BC749C74FC8}"/>
              </c:ext>
            </c:extLst>
          </c:dPt>
          <c:dPt>
            <c:idx val="1"/>
            <c:bubble3D val="0"/>
            <c:spPr>
              <a:solidFill>
                <a:srgbClr val="519B2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CD-47DA-87D0-3BC749C74FC8}"/>
              </c:ext>
            </c:extLst>
          </c:dPt>
          <c:dLbls>
            <c:dLbl>
              <c:idx val="0"/>
              <c:layout>
                <c:manualLayout>
                  <c:x val="-2.1124494371272468E-2"/>
                  <c:y val="-0.13122574923051408"/>
                </c:manualLayout>
              </c:layout>
              <c:tx>
                <c:rich>
                  <a:bodyPr/>
                  <a:lstStyle/>
                  <a:p>
                    <a:fld id="{10712677-24A6-42B2-B5B8-FCA562B6236E}" type="VALUE">
                      <a:rPr lang="en-US" sz="1800" smtClean="0">
                        <a:solidFill>
                          <a:srgbClr val="FFFFFF"/>
                        </a:solidFill>
                      </a:rPr>
                      <a:pPr/>
                      <a:t>[ARVO]</a:t>
                    </a:fld>
                    <a:r>
                      <a:rPr lang="en-US" sz="1800" dirty="0">
                        <a:solidFill>
                          <a:srgbClr val="FFFFFF"/>
                        </a:solidFill>
                      </a:rPr>
                      <a:t>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CD-47DA-87D0-3BC749C74FC8}"/>
                </c:ext>
              </c:extLst>
            </c:dLbl>
            <c:dLbl>
              <c:idx val="1"/>
              <c:layout>
                <c:manualLayout>
                  <c:x val="2.3367705814005047E-3"/>
                  <c:y val="5.4038744732805314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tx1"/>
                        </a:solidFill>
                      </a:rPr>
                      <a:t>4</a:t>
                    </a:r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 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130464861045812E-2"/>
                      <c:h val="5.56703787558327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28CD-47DA-87D0-3BC749C74F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Annan statsandel</c:v>
                </c:pt>
                <c:pt idx="1">
                  <c:v>Hyte-koefficienten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D-47DA-87D0-3BC749C74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11.1.2024</a:t>
            </a:fld>
            <a:endParaRPr lang="en-GB" dirty="0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 dirty="0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11.1.2024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545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104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CF88-723A-4626-AEF2-9A2369E914CF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56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28B4C3AC-A0A9-4A5F-BC41-ED0F7CD8F906}" type="datetime1">
              <a:rPr lang="fi-FI" noProof="0" smtClean="0"/>
              <a:t>11.1.2024</a:t>
            </a:fld>
            <a:endParaRPr lang="fi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 dirty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4B65240-5D3D-46C3-81F9-72C132AFE8B8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4B6E78C-F4A3-4FA5-9DA8-51D731EAFECB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96F5AD78-ECEC-4538-9C2B-7F841EE6905D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44979-E03D-4091-A3EA-42F006C44727}" type="datetime1">
              <a:rPr lang="fi-FI" smtClean="0"/>
              <a:t>11.1.2024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www.thl.fi/hytekerroin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E04AA-1142-47DD-90A6-607B23348EC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10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53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vudsida  - allmänh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nstitutet för Hälsa och välfärd (THL)">
            <a:extLst>
              <a:ext uri="{FF2B5EF4-FFF2-40B4-BE49-F238E27FC236}">
                <a16:creationId xmlns:a16="http://schemas.microsoft.com/office/drawing/2014/main" id="{E0249084-ABF4-480F-9FCD-A9C3EED6A9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FI" noProof="0"/>
              <a:t>Skriv rubriken på en textrad (max 50 tecken)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FI" noProof="0"/>
              <a:t>Skriv undertexten här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r>
              <a:rPr lang="sv-FI" noProof="0"/>
              <a:t>Förnamn Efternamn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35A78195-689A-4372-A792-1539033227E4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Fotokollage av finländare från olika etniska och åldersgrupper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607D861-F829-4CE0-8096-A400F95BB99F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b="1" noProof="0" dirty="0"/>
              <a:t>Institutet för hälsa och välfärd</a:t>
            </a:r>
          </a:p>
        </p:txBody>
      </p:sp>
    </p:spTree>
    <p:extLst>
      <p:ext uri="{BB962C8B-B14F-4D97-AF65-F5344CB8AC3E}">
        <p14:creationId xmlns:p14="http://schemas.microsoft.com/office/powerpoint/2010/main" val="389815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uvudsida - vetenskapli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Institutet för Hälsa och välfärd (THL)">
            <a:extLst>
              <a:ext uri="{FF2B5EF4-FFF2-40B4-BE49-F238E27FC236}">
                <a16:creationId xmlns:a16="http://schemas.microsoft.com/office/drawing/2014/main" id="{EEB5BD93-72C6-4DF3-9C8F-67ACEA6ADF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FI" noProof="0"/>
              <a:t>Skriv rubriken på en textrad (max 50 tecken)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sv-FI" noProof="0"/>
              <a:t>Skriv undertexten här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r>
              <a:rPr lang="sv-FI" noProof="0"/>
              <a:t>Förnamn Efternamn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DDEA7DC2-1A83-4F8D-A499-89C546F72282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En fotokollage av THL: s forskningsarbete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630D0EA-DAE3-436B-8AC1-484BFE760AC7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b="1" noProof="0" dirty="0"/>
              <a:t>Institutet för hälsa och välfärd</a:t>
            </a:r>
          </a:p>
        </p:txBody>
      </p:sp>
    </p:spTree>
    <p:extLst>
      <p:ext uri="{BB962C8B-B14F-4D97-AF65-F5344CB8AC3E}">
        <p14:creationId xmlns:p14="http://schemas.microsoft.com/office/powerpoint/2010/main" val="310627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8E5CB-FDCB-4B27-AE97-F3DCC23DD997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514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innehåll- 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109551-3035-4E9F-BEB6-B60AE27778F8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1890650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två innehällarti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303567-CC3D-4282-BC94-4730281559B7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261518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5B88A21D-18F8-4856-BE80-FACD2A05E9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33BD9F18-D768-4726-B73C-27761EA71BC7}" type="datetime1">
              <a:rPr lang="fi-FI" noProof="0" smtClean="0"/>
              <a:t>11.1.2024</a:t>
            </a:fld>
            <a:endParaRPr lang="fi-FI" noProof="0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 dirty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n och två innehällartikel - 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  <a:p>
            <a:pPr lvl="4"/>
            <a:endParaRPr lang="sv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D9265D-97BE-43A3-92CA-4F557D2A052A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</p:spTree>
    <p:extLst>
      <p:ext uri="{BB962C8B-B14F-4D97-AF65-F5344CB8AC3E}">
        <p14:creationId xmlns:p14="http://schemas.microsoft.com/office/powerpoint/2010/main" val="867121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ssidan till exemple Institutionens 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FI" noProof="0"/>
              <a:t>Klicka för att lägga till rubrik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60363" indent="-360363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2200" spc="-30" baseline="0"/>
            </a:lvl1pPr>
            <a:lvl2pPr marL="719138" indent="-358775">
              <a:buClrTx/>
              <a:buFont typeface="Arial" panose="020B0604020202020204" pitchFamily="34" charset="0"/>
              <a:buChar char="•"/>
              <a:tabLst/>
              <a:defRPr sz="1800"/>
            </a:lvl2pPr>
            <a:lvl3pPr marL="985838" marR="0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800" b="0" i="0">
                <a:effectLst/>
              </a:defRPr>
            </a:lvl3pPr>
            <a:lvl4pPr marL="1257300" indent="-271463">
              <a:buClrTx/>
              <a:buFont typeface="Arial" panose="020B0604020202020204" pitchFamily="34" charset="0"/>
              <a:buChar char="•"/>
              <a:tabLst/>
              <a:defRPr sz="1800"/>
            </a:lvl4pPr>
            <a:lvl5pPr marL="1435100" marR="0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1800" b="0" i="0">
                <a:effectLst/>
              </a:defRPr>
            </a:lvl5pPr>
          </a:lstStyle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8335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FI" noProof="0" dirty="0"/>
              <a:t>Infoga en bild här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F61EDF5-0D1B-4E06-A083-FE4B8EEF1B7C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4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fliken - färdig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pic>
        <p:nvPicPr>
          <p:cNvPr id="4" name="Kuva 3" descr="Bilder av olika finländare utomhus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BD42F98-FAE3-45D2-A663-A238FFF79311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ken - ta med din egn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FI" noProof="0" dirty="0"/>
              <a:t>Infoga en bild här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FI" noProof="0" dirty="0"/>
              <a:t>Infoga en bild här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C61E272-AA06-489C-A2C6-938F1AF29A8C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2351547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os fliken - färdiga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770119A-7002-4208-834D-75C71BADCFD0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6" name="Kuva 15" descr="Bilder av olika generationer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261730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fliken - färdiga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A2ABC4A-B5DD-4CC3-AD63-5B0F318C87FD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16" name="Kuva 15" descr="Bilder av THL-personal på jobbet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875063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liken - färdig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noProof="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r>
              <a:rPr lang="sv-FI" noProof="0"/>
              <a:t>Lägg till ett citat här eller ta bort boxen och citattecken</a:t>
            </a:r>
          </a:p>
        </p:txBody>
      </p:sp>
      <p:pic>
        <p:nvPicPr>
          <p:cNvPr id="21" name="Picture 20" descr="Bilder av finländare i deras dagliga sysslor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1E6050F3-D2AF-4B8D-801F-8E15992BD94B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sv-FI" noProof="0"/>
              <a:t>Skriv undertexten här </a:t>
            </a:r>
          </a:p>
        </p:txBody>
      </p:sp>
    </p:spTree>
    <p:extLst>
      <p:ext uri="{BB962C8B-B14F-4D97-AF65-F5344CB8AC3E}">
        <p14:creationId xmlns:p14="http://schemas.microsoft.com/office/powerpoint/2010/main" val="372585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0A9B78-751E-4269-8801-8885ED75F001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8AD8D9-4767-43FD-9095-54777EB7CA8C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7C71CD-2DAB-4842-8EDA-47446682216B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A8091F-C221-4ED7-9701-C2BAE5C4250A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97FC3C0-D648-440D-8D27-B685A7311DE2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93629784-66BE-43DA-B774-DCD5C1982D09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F662B62-495A-402A-91C0-0B6A012A0A02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 dirty="0"/>
              <a:t>www.thl.fi/hytekerroin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5CC02B-1098-4D27-B00F-724EFC593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0D624031-5C8C-4223-9D20-F2633ABD4F2B}" type="datetime1">
              <a:rPr lang="fi-FI" noProof="0" smtClean="0"/>
              <a:t>11.1.2024</a:t>
            </a:fld>
            <a:endParaRPr lang="fi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noProof="0" dirty="0"/>
              <a:t>www.thl.fi/hytekerroin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20" r:id="rId13"/>
    <p:sldLayoutId id="2147483722" r:id="rId14"/>
  </p:sldLayoutIdLst>
  <p:hf sldNum="0"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sv-FI" noProof="0"/>
              <a:t>Klicka för att lägga till rubrik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sv-FI" noProof="0"/>
              <a:t>Klicka för att lägga till text</a:t>
            </a:r>
          </a:p>
          <a:p>
            <a:pPr lvl="1"/>
            <a:r>
              <a:rPr lang="sv-FI" noProof="0"/>
              <a:t>Nivå 2</a:t>
            </a:r>
          </a:p>
          <a:p>
            <a:pPr lvl="2"/>
            <a:r>
              <a:rPr lang="sv-FI" noProof="0"/>
              <a:t>Nivå 3</a:t>
            </a:r>
          </a:p>
          <a:p>
            <a:pPr lvl="3"/>
            <a:r>
              <a:rPr lang="sv-FI" noProof="0"/>
              <a:t>Nivå 4</a:t>
            </a:r>
          </a:p>
          <a:p>
            <a:pPr lvl="4"/>
            <a:r>
              <a:rPr lang="sv-FI" noProof="0"/>
              <a:t>Nivå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C5D01188-BB8A-434D-98C7-A3D039135EE9}" type="datetime1">
              <a:rPr lang="sv-FI" noProof="0" smtClean="0"/>
              <a:pPr/>
              <a:t>11-01-2024</a:t>
            </a:fld>
            <a:endParaRPr lang="sv-FI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FI" noProof="0" dirty="0"/>
              <a:t>Förnamn Efternamn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sv-FI" noProof="0" smtClean="0"/>
              <a:pPr/>
              <a:t>‹#›</a:t>
            </a:fld>
            <a:endParaRPr lang="sv-FI" noProof="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35D108-B95D-445D-8591-04E7E55B7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>
          <p15:clr>
            <a:srgbClr val="F26B43"/>
          </p15:clr>
        </p15:guide>
        <p15:guide id="2" pos="7225">
          <p15:clr>
            <a:srgbClr val="F26B43"/>
          </p15:clr>
        </p15:guide>
        <p15:guide id="3" orient="horz" pos="3884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238">
          <p15:clr>
            <a:srgbClr val="F26B43"/>
          </p15:clr>
        </p15:guide>
        <p15:guide id="6" pos="3840">
          <p15:clr>
            <a:srgbClr val="F26B43"/>
          </p15:clr>
        </p15:guide>
        <p15:guide id="7" pos="19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sv/finansieringskalkyler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thl.fi/sv/web/ledningen-av-framjandet-av-halsa-och-valfard/valfardsledning/valfardsledningen-i-kommunen/hyte-koefficienten-ett-incitament-for-kommunerna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m.fi/sv/kalkyler-over-statsandelarn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viisari.fi/" TargetMode="External"/><Relationship Id="rId2" Type="http://schemas.openxmlformats.org/officeDocument/2006/relationships/hyperlink" Target="https://thl.fi/sv/web/ledningen-av-framjandet-av-halsa-och-valfard/valfardsledning/valfardsledningen-i-kommunen/hyte-koefficienten-ett-incitament-for-kommunern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hyperlink" Target="https://thl.fi/sv/web/ledningen-av-framjandet-av-halsa-och-valfard/valfardsledning/regional-valfardsledning/hyte-koefficienten-ett-incitament-for-valfardsomrade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sv/web/ledningen-av-framjandet-av-halsa-och-valfard/valfardsledning/regional-valfardsledning/hyte-koefficienten-ett-incitament-for-valfardsomraden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hl.fi/sv/web/ledningen-av-framjandet-av-halsa-och-valfard/valfardsledning/valfardsledningen-i-kommunen/hyte-koefficienten-ett-incitament-for-kommunerna" TargetMode="Externa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lex.fi/fi/laki/alkup/2022/20221392" TargetMode="External"/><Relationship Id="rId2" Type="http://schemas.openxmlformats.org/officeDocument/2006/relationships/hyperlink" Target="https://www.finlex.fi/fi/laki/alkup/2021/20210617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inlex.fi/fi/laki/alkup/2022/20221393" TargetMode="External"/><Relationship Id="rId4" Type="http://schemas.openxmlformats.org/officeDocument/2006/relationships/hyperlink" Target="https://www.finlex.fi/fi/laki/ajantasa/2021/2021061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6019C4-EDF0-5ADF-C985-C347824A7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77005"/>
            <a:ext cx="12192000" cy="702000"/>
          </a:xfrm>
        </p:spPr>
        <p:txBody>
          <a:bodyPr/>
          <a:lstStyle/>
          <a:p>
            <a:r>
              <a:rPr lang="fi-FI" sz="4400" dirty="0"/>
              <a:t>HYTE-koefficienten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B1DF84-344F-BD76-5148-A26E68587B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4629600"/>
            <a:ext cx="12192000" cy="604800"/>
          </a:xfrm>
        </p:spPr>
        <p:txBody>
          <a:bodyPr/>
          <a:lstStyle/>
          <a:p>
            <a:r>
              <a:rPr lang="fi-FI" dirty="0"/>
              <a:t>Tilläggsdel för främjande av välfärd och hälsa</a:t>
            </a:r>
          </a:p>
          <a:p>
            <a:endParaRPr lang="sv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029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400" y="367566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dirty="0">
                <a:solidFill>
                  <a:srgbClr val="519B2F"/>
                </a:solidFill>
              </a:rPr>
              <a:t>Hur beräknas finansieringen av välfärdsområden?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09777" y="1824260"/>
            <a:ext cx="5381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/>
              <a:t>Grundpriset för främjande av välbefinnande och hälsa definierat per invånare (39,40 EUR)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Befolkning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Hyte-koefficient / hela landets hyte-koefficient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6376438" y="1824260"/>
            <a:ext cx="5510762" cy="4185741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r>
              <a:rPr lang="fi-FI" sz="2400" dirty="0"/>
              <a:t>2023 var alla välfärdsområden fördelade 39,40 EUR / invånare</a:t>
            </a:r>
          </a:p>
          <a:p>
            <a:endParaRPr lang="fi-FI" sz="2400" dirty="0"/>
          </a:p>
          <a:p>
            <a:r>
              <a:rPr lang="fi-FI" sz="2400" dirty="0"/>
              <a:t>Om 217,4 miljoner euro skulle ha fördelats baserat på hyte-koefficientberäkningen, finansieringen per invånare skulle ha varit: </a:t>
            </a:r>
          </a:p>
          <a:p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Maximal: 67,80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Median: 41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Minimum:  14,50 EUR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27080" y="6271632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2000" noProof="0" dirty="0">
                <a:hlinkClick r:id="rId3"/>
              </a:rPr>
              <a:t>https://vm.fi/sv/finansieringskalkylerna</a:t>
            </a:r>
            <a:endParaRPr lang="sv-FI" sz="2000" noProof="0" dirty="0"/>
          </a:p>
        </p:txBody>
      </p:sp>
    </p:spTree>
    <p:extLst>
      <p:ext uri="{BB962C8B-B14F-4D97-AF65-F5344CB8AC3E}">
        <p14:creationId xmlns:p14="http://schemas.microsoft.com/office/powerpoint/2010/main" val="235780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noProof="0" dirty="0"/>
              <a:t>Kommunernas HYTE-koefficient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9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2E38D-C484-2FA9-48AE-785AF68D3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510740"/>
            <a:ext cx="10753200" cy="1188000"/>
          </a:xfrm>
        </p:spPr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Kommunernas hyte-koefficient består av två typer av indikatorer</a:t>
            </a:r>
          </a:p>
        </p:txBody>
      </p:sp>
      <p:pic>
        <p:nvPicPr>
          <p:cNvPr id="22" name="Kuva 21" descr="Tilläggsdelens storlek bestäms utifrån två slags indikatorer: Processindikatorer och resultatindikatorer. Det finns sammanlagt 21 indikatorer.">
            <a:extLst>
              <a:ext uri="{FF2B5EF4-FFF2-40B4-BE49-F238E27FC236}">
                <a16:creationId xmlns:a16="http://schemas.microsoft.com/office/drawing/2014/main" id="{2693D123-700B-2730-5841-53B06C9C7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3" y="1809704"/>
            <a:ext cx="9782709" cy="467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unnikas 6">
            <a:extLst>
              <a:ext uri="{FF2B5EF4-FFF2-40B4-BE49-F238E27FC236}">
                <a16:creationId xmlns:a16="http://schemas.microsoft.com/office/drawing/2014/main" id="{0F4AFB0C-C99A-0054-DE1C-85BF2F8B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55323" y="1960794"/>
            <a:ext cx="4584981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859F3F-48EE-B6D5-27EA-ECE9A820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Definition av krav för HYTE-koefficient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FC10747-843F-E40F-501F-2A7EA7BDCC7B}"/>
              </a:ext>
            </a:extLst>
          </p:cNvPr>
          <p:cNvSpPr txBox="1"/>
          <p:nvPr/>
        </p:nvSpPr>
        <p:spPr>
          <a:xfrm rot="20753237">
            <a:off x="72905" y="1983958"/>
            <a:ext cx="388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</a:rPr>
              <a:t>Beräkningen baseras </a:t>
            </a:r>
          </a:p>
          <a:p>
            <a:r>
              <a:rPr lang="fi-FI" sz="3200" b="1" dirty="0">
                <a:solidFill>
                  <a:schemeClr val="bg1"/>
                </a:solidFill>
              </a:rPr>
              <a:t>på dessa principer: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252B9-CDBD-736E-A1BC-248502A87E1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9019" y="1429090"/>
            <a:ext cx="7582148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500" b="1" dirty="0">
                <a:solidFill>
                  <a:srgbClr val="519B2F"/>
                </a:solidFill>
              </a:rPr>
              <a:t>Utgångspunkten är den årligen uppdaterade databasen:</a:t>
            </a:r>
            <a:endParaRPr lang="fi-FI" sz="2500" dirty="0"/>
          </a:p>
          <a:p>
            <a:pPr marL="0" indent="0">
              <a:buNone/>
            </a:pPr>
            <a:r>
              <a:rPr lang="fi-FI" sz="2500" dirty="0"/>
              <a:t>1) som finns hos alla kommuner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500" dirty="0"/>
              <a:t>genomsnittlig befolkning i kommuner 6439 (2021)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500" dirty="0" err="1"/>
              <a:t>det</a:t>
            </a:r>
            <a:r>
              <a:rPr lang="fi-FI" sz="2500" dirty="0"/>
              <a:t> finns kommuner med mindre än 5 000 invånare 125 = 43 %</a:t>
            </a:r>
          </a:p>
          <a:p>
            <a:pPr marL="0" indent="0">
              <a:buNone/>
            </a:pPr>
            <a:r>
              <a:rPr lang="fi-FI" sz="2500" dirty="0"/>
              <a:t>2) som kommuner kan påverka med dina egna handlingar</a:t>
            </a:r>
          </a:p>
          <a:p>
            <a:pPr marL="0" indent="0">
              <a:buNone/>
            </a:pPr>
            <a:r>
              <a:rPr lang="fi-FI" sz="2500" dirty="0"/>
              <a:t>3) som mäter både nuvarande tillstånd och förändring</a:t>
            </a:r>
          </a:p>
          <a:p>
            <a:endParaRPr lang="fi-FI" sz="2500" dirty="0"/>
          </a:p>
          <a:p>
            <a:pPr marL="0" indent="0">
              <a:buNone/>
            </a:pPr>
            <a:r>
              <a:rPr lang="fi-FI" sz="2500" b="1" dirty="0">
                <a:solidFill>
                  <a:srgbClr val="519B2F"/>
                </a:solidFill>
              </a:rPr>
              <a:t>Informationsproduktionen ska vara av hög kvalitet och heltäckande.</a:t>
            </a:r>
          </a:p>
          <a:p>
            <a:pPr marL="0" indent="0">
              <a:buNone/>
            </a:pP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104152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76D5D0-93D8-F0F5-7753-B4443A2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36051"/>
            <a:ext cx="10753200" cy="1188000"/>
          </a:xfrm>
        </p:spPr>
        <p:txBody>
          <a:bodyPr/>
          <a:lstStyle/>
          <a:p>
            <a:r>
              <a:rPr lang="fi-FI" sz="5400" dirty="0">
                <a:solidFill>
                  <a:srgbClr val="519B2F"/>
                </a:solidFill>
              </a:rPr>
              <a:t>Aktivitetsbaserat avsnitt</a:t>
            </a:r>
            <a:endParaRPr lang="fi-FI" sz="5000" dirty="0">
              <a:solidFill>
                <a:srgbClr val="519B2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1E5D21-9DB1-CF1A-30DC-3543C2A00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4956" y="1682883"/>
            <a:ext cx="6780341" cy="4680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Låt oss mäta den nuvarande situationen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Antalet processindikatorer bör vara relativt stort så att verksamheten kan utvärderas omfattande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Ett stort antal indikatorer förhindrar möjligheten till partiell optimering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fi-FI" sz="2800" dirty="0" err="1"/>
              <a:t>Om</a:t>
            </a:r>
            <a:r>
              <a:rPr lang="fi-FI" sz="2800" dirty="0"/>
              <a:t> det fanns ett fåtal indikatorer skulle åtgärden kunna fokusera på bara några få skaer.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18E2259A-7AC1-ED10-C67E-7F20E05B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41145" y="2220178"/>
            <a:ext cx="5113862" cy="1779383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100" b="1" dirty="0">
                <a:solidFill>
                  <a:schemeClr val="bg1"/>
                </a:solidFill>
              </a:rPr>
              <a:t>Process: uppmätt </a:t>
            </a:r>
          </a:p>
          <a:p>
            <a:r>
              <a:rPr lang="fi-FI" sz="3100" b="1" dirty="0">
                <a:solidFill>
                  <a:schemeClr val="bg1"/>
                </a:solidFill>
              </a:rPr>
              <a:t>Nuvarande situation</a:t>
            </a:r>
          </a:p>
        </p:txBody>
      </p:sp>
    </p:spTree>
    <p:extLst>
      <p:ext uri="{BB962C8B-B14F-4D97-AF65-F5344CB8AC3E}">
        <p14:creationId xmlns:p14="http://schemas.microsoft.com/office/powerpoint/2010/main" val="234341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0"/>
            <a:ext cx="10753200" cy="1188000"/>
          </a:xfrm>
        </p:spPr>
        <p:txBody>
          <a:bodyPr/>
          <a:lstStyle/>
          <a:p>
            <a:r>
              <a:rPr lang="fi-FI" sz="4800" dirty="0">
                <a:solidFill>
                  <a:srgbClr val="2F62AD"/>
                </a:solidFill>
              </a:rPr>
              <a:t>Processindikatorer 1/2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1089000"/>
            <a:ext cx="5256000" cy="53118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Grundskolor</a:t>
            </a:r>
          </a:p>
          <a:p>
            <a:pPr marL="0" indent="0">
              <a:buNone/>
            </a:pPr>
            <a:b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Undersökning gällande sundhet och trygghet i skolmiljön samt välbefinnandet i skolsamfundet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med tre års mellanrum</a:t>
            </a:r>
            <a:b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Den totala mängden elevfrånvaro följs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hela skolan</a:t>
            </a:r>
            <a:b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Skolan har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långa motionsraster</a:t>
            </a:r>
            <a:b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000" b="1" dirty="0">
              <a:solidFill>
                <a:srgbClr val="2F62AD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fi-FI" sz="2000" b="1" dirty="0">
                <a:solidFill>
                  <a:srgbClr val="2F62A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skolan iakttas Statens näringsdelegations skolmatsrekommendationer 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skolluncher och mellanmål 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89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Motion och idrott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Motionsaktiviteten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bland barn och ungdomar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rapporteras årligen</a:t>
            </a:r>
            <a:r>
              <a:rPr lang="fi-FI" sz="2000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kommunens välfärdsberättelse eller i motsvarande berättelse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Kommunen sammankallar regelbundet till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gemensamt möte med idrottssällskapen och föreningarna 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I kommunen ordnas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motionsgrupper som riktar sig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till barn och ungdomar som inte deltar i idrottsföreningsverksamhet 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De tjänsteinnehavare som ansvarar för motionsfrämjandet deltar i organens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förhandsbedömning av effekterna</a:t>
            </a:r>
          </a:p>
          <a:p>
            <a:pPr marL="0" indent="0">
              <a:buNone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9) I kommunen verkar </a:t>
            </a:r>
            <a:r>
              <a:rPr lang="fi-FI" sz="20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tväradministrativ arbetsgrupp</a:t>
            </a:r>
            <a:r>
              <a:rPr lang="fi-FI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 behandlar motionsfrämjande</a:t>
            </a: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4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2" y="25463"/>
            <a:ext cx="10753200" cy="1188000"/>
          </a:xfrm>
        </p:spPr>
        <p:txBody>
          <a:bodyPr/>
          <a:lstStyle/>
          <a:p>
            <a:r>
              <a:rPr lang="fi-FI" sz="4800" dirty="0">
                <a:solidFill>
                  <a:srgbClr val="2F62AD"/>
                </a:solidFill>
              </a:rPr>
              <a:t>Processindikatorer 2/2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802" y="966555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2F62AD"/>
                </a:solidFill>
                <a:latin typeface="Source Sans Pro"/>
              </a:rPr>
              <a:t>Kuntajohto</a:t>
            </a: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 Till fullmäktige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rapporteras varje år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 befolkningens levnadsvanor och om förändringar i dessa.</a:t>
            </a:r>
          </a:p>
          <a:p>
            <a:pPr marL="0" indent="0">
              <a:buNone/>
            </a:pP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11. I kommunens budget och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ekonomiplan fastställs mätare för budgetåret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med vilka man följer hur målen för främjandet av befolkningens välfärd och hälsa uppfylls</a:t>
            </a: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700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Kommunens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revisionsnämnd utvärderar varje fullmäktigeperiod i sin utvärderingsberättelse</a:t>
            </a:r>
            <a:r>
              <a:rPr lang="fi-FI" sz="1700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 Kommunens mål för befolkningens välfärd och hälsa har uppnåtts </a:t>
            </a:r>
          </a:p>
          <a:p>
            <a:pPr marL="0" indent="0">
              <a:buNone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kommunen verkar en separat utsedd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expert, planerare eller motsvarande som koordinerar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främjandet av välfärd och hälsa</a:t>
            </a:r>
          </a:p>
          <a:p>
            <a:pPr marL="0" indent="0">
              <a:buNone/>
            </a:pPr>
            <a:r>
              <a: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</a:t>
            </a:r>
            <a:r>
              <a:rPr lang="fi-F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planeringen och utvecklingen av kommunens service </a:t>
            </a:r>
            <a:r>
              <a:rPr lang="fi-FI" sz="1700" b="1" dirty="0">
                <a:solidFill>
                  <a:srgbClr val="2F62A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utnyttjas invånarråd och forum</a:t>
            </a:r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1500" dirty="0"/>
          </a:p>
          <a:p>
            <a:pPr marL="0" indent="0" defTabSz="91424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i-FI" sz="2000" b="0" dirty="0">
              <a:solidFill>
                <a:schemeClr val="tx1"/>
              </a:solidFill>
            </a:endParaRPr>
          </a:p>
          <a:p>
            <a: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2000" dirty="0"/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075258"/>
            <a:ext cx="5256000" cy="1823217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Kultur</a:t>
            </a:r>
          </a:p>
          <a:p>
            <a:pPr marL="0" indent="0">
              <a:buNone/>
            </a:pPr>
            <a:r>
              <a:rPr lang="fi-FI" sz="1800" dirty="0"/>
              <a:t>15.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 </a:t>
            </a:r>
            <a:r>
              <a:rPr lang="fi-FI" sz="1800" b="1" dirty="0">
                <a:solidFill>
                  <a:srgbClr val="2F62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sänker tröskeln för deltagande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kulturlivet </a:t>
            </a: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 b="1" dirty="0">
              <a:solidFill>
                <a:srgbClr val="2F62AD"/>
              </a:solidFill>
              <a:latin typeface="Source Sans Pro"/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1AABAF-532E-5FD4-5A9F-5074C9E84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5910" y="4193070"/>
            <a:ext cx="5197288" cy="590803"/>
          </a:xfrm>
        </p:spPr>
        <p:txBody>
          <a:bodyPr/>
          <a:lstStyle/>
          <a:p>
            <a:pPr algn="ctr"/>
            <a:r>
              <a:rPr lang="fi-FI" sz="2500" dirty="0">
                <a:solidFill>
                  <a:srgbClr val="519B2F"/>
                </a:solidFill>
              </a:rPr>
              <a:t>Källa:</a:t>
            </a:r>
          </a:p>
          <a:p>
            <a:pPr algn="ctr"/>
            <a:r>
              <a:rPr lang="fi-FI" sz="2500" dirty="0">
                <a:solidFill>
                  <a:srgbClr val="519B2F"/>
                </a:solidFill>
              </a:rPr>
              <a:t>TEAviisaris datainsamlingar</a:t>
            </a:r>
          </a:p>
          <a:p>
            <a:pPr algn="ctr"/>
            <a:r>
              <a:rPr lang="fi-FI" sz="2500" dirty="0">
                <a:solidFill>
                  <a:srgbClr val="519B2F"/>
                </a:solidFill>
              </a:rPr>
              <a:t>www.teaviisari.fi</a:t>
            </a:r>
          </a:p>
        </p:txBody>
      </p:sp>
    </p:spTree>
    <p:extLst>
      <p:ext uri="{BB962C8B-B14F-4D97-AF65-F5344CB8AC3E}">
        <p14:creationId xmlns:p14="http://schemas.microsoft.com/office/powerpoint/2010/main" val="317624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35168"/>
            <a:ext cx="11376239" cy="1008063"/>
          </a:xfrm>
        </p:spPr>
        <p:txBody>
          <a:bodyPr/>
          <a:lstStyle/>
          <a:p>
            <a:r>
              <a:rPr lang="fi-FI" sz="4800" dirty="0">
                <a:solidFill>
                  <a:srgbClr val="840084"/>
                </a:solidFill>
              </a:rPr>
              <a:t>Resultatindikatorer</a:t>
            </a:r>
            <a:r>
              <a:rPr lang="fi-FI" sz="4500" dirty="0">
                <a:solidFill>
                  <a:srgbClr val="840084"/>
                </a:solidFill>
              </a:rPr>
              <a:t>– den del som baseras på prestationer på befolkningsnivå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4294967295"/>
          </p:nvPr>
        </p:nvSpPr>
        <p:spPr>
          <a:xfrm>
            <a:off x="5430644" y="1941131"/>
            <a:ext cx="6401172" cy="385066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solidFill>
                  <a:srgbClr val="519B2F"/>
                </a:solidFill>
              </a:rPr>
              <a:t>Startpunkt</a:t>
            </a:r>
            <a:endParaRPr lang="fi-FI" sz="3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500" dirty="0"/>
              <a:t>För att indikatorer ska vara uppmuntrade är det viktigt att inte straffa välbefinnande och hälsotillstånd för kommunens befolkning (ålderstruktur, sjuklighet)</a:t>
            </a:r>
          </a:p>
          <a:p>
            <a:pPr marL="0" indent="0">
              <a:buNone/>
            </a:pPr>
            <a:endParaRPr lang="fi-FI" sz="2500" dirty="0"/>
          </a:p>
          <a:p>
            <a:pPr marL="0" indent="0">
              <a:buNone/>
            </a:pPr>
            <a:r>
              <a:rPr lang="fi-FI" sz="2500" dirty="0"/>
              <a:t>Incitamentet ska utgå från </a:t>
            </a:r>
            <a:r>
              <a:rPr lang="fi-FI" sz="2500" dirty="0">
                <a:solidFill>
                  <a:srgbClr val="519B2F"/>
                </a:solidFill>
              </a:rPr>
              <a:t>den förändring </a:t>
            </a:r>
            <a:r>
              <a:rPr lang="fi-FI" sz="2500" dirty="0"/>
              <a:t>av befolkningens välbefinnande och hälsotillstånd, som kommunen lyckas åstadkomma genom eget agerande.</a:t>
            </a:r>
          </a:p>
        </p:txBody>
      </p:sp>
      <p:sp>
        <p:nvSpPr>
          <p:cNvPr id="4" name="Suunnikas 3">
            <a:extLst>
              <a:ext uri="{FF2B5EF4-FFF2-40B4-BE49-F238E27FC236}">
                <a16:creationId xmlns:a16="http://schemas.microsoft.com/office/drawing/2014/main" id="{9B2D9643-DB0D-A45C-B116-688F1F5C6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753960">
            <a:off x="-363545" y="2539308"/>
            <a:ext cx="5130664" cy="1779383"/>
          </a:xfrm>
          <a:prstGeom prst="parallelogram">
            <a:avLst/>
          </a:prstGeom>
          <a:solidFill>
            <a:srgbClr val="84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800" b="1" dirty="0">
                <a:solidFill>
                  <a:schemeClr val="bg1"/>
                </a:solidFill>
              </a:rPr>
              <a:t>Resultat: förändring mäts</a:t>
            </a:r>
          </a:p>
        </p:txBody>
      </p:sp>
    </p:spTree>
    <p:extLst>
      <p:ext uri="{BB962C8B-B14F-4D97-AF65-F5344CB8AC3E}">
        <p14:creationId xmlns:p14="http://schemas.microsoft.com/office/powerpoint/2010/main" val="3483359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CF5ED73F-5C8C-E745-5904-BB532F54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039" y="1189579"/>
            <a:ext cx="10657963" cy="51821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B312AC-512C-A738-F648-3F7ACF60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840084"/>
                </a:solidFill>
              </a:rPr>
              <a:t>Resultatindikatorer - förändra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4C37583-DB0E-8F21-C5BF-CF1FA3D4E9E1}"/>
              </a:ext>
            </a:extLst>
          </p:cNvPr>
          <p:cNvSpPr txBox="1"/>
          <p:nvPr/>
        </p:nvSpPr>
        <p:spPr>
          <a:xfrm>
            <a:off x="814039" y="1277979"/>
            <a:ext cx="10753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Medelmåttigt eller dåligt hälsotillstånd, % av eleverna i årskurs 8 och 9 </a:t>
            </a:r>
            <a:r>
              <a:rPr lang="fi-FI" sz="2500" dirty="0">
                <a:effectLst/>
                <a:latin typeface="+mj-lt"/>
              </a:rPr>
              <a:t>(Sotkanet nro. 286), </a:t>
            </a:r>
            <a:r>
              <a:rPr lang="fi-FI" sz="2500" dirty="0">
                <a:latin typeface="+mj-lt"/>
              </a:rPr>
              <a:t>Enkäten Hälsa i skolan</a:t>
            </a:r>
            <a:endParaRPr lang="fi-FI" sz="2500" dirty="0">
              <a:effectLst/>
              <a:latin typeface="+mj-lt"/>
            </a:endParaRP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Övervikt, % av eleverna i årskurs 8 och 9 </a:t>
            </a:r>
            <a:r>
              <a:rPr lang="fi-FI" sz="2500" dirty="0">
                <a:effectLst/>
                <a:latin typeface="+mj-lt"/>
              </a:rPr>
              <a:t>(Sotkanet nro. 3906), </a:t>
            </a:r>
            <a:r>
              <a:rPr lang="fi-FI" sz="2500" dirty="0">
                <a:latin typeface="+mj-lt"/>
              </a:rPr>
              <a:t>Enkäten Hälsa i skolan</a:t>
            </a:r>
            <a:endParaRPr lang="fi-FI" sz="2500" dirty="0">
              <a:effectLst/>
              <a:latin typeface="+mj-lt"/>
            </a:endParaRP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17-24-åriga personer utanför utbildningssystemet, % av befolningen i samma ålder </a:t>
            </a:r>
            <a:r>
              <a:rPr lang="fi-FI" sz="2500" dirty="0">
                <a:effectLst/>
                <a:latin typeface="+mj-lt"/>
              </a:rPr>
              <a:t>(Sotkanet nro. 3219), Examensregister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25-64-åriga långvariga mottagare av utkomststöd, % av befolkningen i samma ålder</a:t>
            </a:r>
            <a:r>
              <a:rPr lang="fi-FI" sz="25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500" dirty="0">
                <a:effectLst/>
                <a:latin typeface="+mj-lt"/>
              </a:rPr>
              <a:t>(Sotkanet nro. 234), Utkomststödsregistret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25-64-åriga invalidpensionstagare, % av befolkningen i samma ålder </a:t>
            </a:r>
            <a:r>
              <a:rPr lang="fi-FI" sz="2500" dirty="0">
                <a:effectLst/>
                <a:latin typeface="+mj-lt"/>
              </a:rPr>
              <a:t>(Sotkanet nro. 306), Pensionsstatistik</a:t>
            </a:r>
          </a:p>
          <a:p>
            <a:pPr marL="342900" indent="-342900" fontAlgn="t">
              <a:buFontTx/>
              <a:buAutoNum type="arabicPeriod"/>
            </a:pPr>
            <a:r>
              <a:rPr lang="fi-FI" sz="25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Vårdperioder i anslutning till fallolyckor bland personer som fyllt 65 år / 10 000 personer i samma ålder </a:t>
            </a:r>
            <a:r>
              <a:rPr lang="fi-FI" sz="2500" dirty="0">
                <a:effectLst/>
                <a:latin typeface="+mj-lt"/>
              </a:rPr>
              <a:t>(Sotkanet nro. 3959), </a:t>
            </a:r>
            <a:r>
              <a:rPr lang="sv-SE" sz="2500" dirty="0">
                <a:effectLst/>
                <a:latin typeface="+mj-lt"/>
              </a:rPr>
              <a:t>Specialiserade sjukvården, Primär vård (THL)</a:t>
            </a:r>
            <a:endParaRPr lang="fi-FI" sz="25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923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93EC801-5800-0F91-4330-1B6508642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967" y="779078"/>
            <a:ext cx="4200057" cy="32041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840084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DD8DE0-FF93-9696-EB04-362A3F2C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26" y="1700947"/>
            <a:ext cx="3584537" cy="1188000"/>
          </a:xfrm>
        </p:spPr>
        <p:txBody>
          <a:bodyPr/>
          <a:lstStyle/>
          <a:p>
            <a:pPr algn="ctr"/>
            <a:r>
              <a:rPr lang="fi-FI" sz="3500" dirty="0">
                <a:solidFill>
                  <a:schemeClr val="bg1"/>
                </a:solidFill>
              </a:rPr>
              <a:t>Hur många euro fick din kommun baserat på HYTE-koefficienten?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9BF2D0-8EF7-7AB1-FC92-106C2A4ABB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087" y="4610766"/>
            <a:ext cx="3765813" cy="875634"/>
          </a:xfrm>
        </p:spPr>
        <p:txBody>
          <a:bodyPr/>
          <a:lstStyle/>
          <a:p>
            <a:pPr marL="0" indent="0" algn="ctr">
              <a:buNone/>
            </a:pPr>
            <a:r>
              <a:rPr lang="fi-FI" sz="2500" b="1" dirty="0"/>
              <a:t>Mer infomation:</a:t>
            </a:r>
          </a:p>
          <a:p>
            <a:pPr marL="0" indent="0" algn="ctr">
              <a:buNone/>
            </a:pPr>
            <a:r>
              <a:rPr lang="fi-FI" sz="1800" dirty="0">
                <a:effectLst/>
                <a:ea typeface="Calibri" panose="020F0502020204030204" pitchFamily="34" charset="0"/>
                <a:hlinkClick r:id="rId2"/>
              </a:rPr>
              <a:t>thl.fi/hytekoefficienten/kommunerna</a:t>
            </a: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15D2FDF-63F9-5EB9-0316-9DE1B21AE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43" y="779078"/>
            <a:ext cx="6705590" cy="55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D0450C4-3B01-4B6B-AAF2-3EA68D4C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000" dirty="0">
                <a:solidFill>
                  <a:srgbClr val="519B2F"/>
                </a:solidFill>
              </a:rPr>
              <a:t>Backgrund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9684" y="1368491"/>
            <a:ext cx="6029488" cy="34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4125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706563" indent="-273050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151063" indent="-265113" algn="l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6082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0654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5226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979863" indent="-265113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FI" sz="3600" dirty="0"/>
              <a:t>”</a:t>
            </a:r>
            <a:r>
              <a:rPr lang="sv-FI" sz="3600" b="1" dirty="0">
                <a:solidFill>
                  <a:srgbClr val="519B2F"/>
                </a:solidFill>
              </a:rPr>
              <a:t>Grunderna i statlig finansiering </a:t>
            </a:r>
            <a:r>
              <a:rPr lang="sv-FI" sz="3600" dirty="0"/>
              <a:t>av kommunal social- och hälsovård </a:t>
            </a:r>
            <a:r>
              <a:rPr lang="sv-FI" sz="3600" b="1" dirty="0">
                <a:solidFill>
                  <a:srgbClr val="519B2F"/>
                </a:solidFill>
              </a:rPr>
              <a:t>kommer att revideras </a:t>
            </a:r>
            <a:r>
              <a:rPr lang="sv-FI" sz="3600" dirty="0"/>
              <a:t>på ett sådant sätt att det </a:t>
            </a:r>
            <a:r>
              <a:rPr lang="sv-FI" sz="3600" b="1" dirty="0">
                <a:solidFill>
                  <a:srgbClr val="519B2F"/>
                </a:solidFill>
              </a:rPr>
              <a:t>också tar hänsyn till kommunens åtgärder </a:t>
            </a:r>
            <a:r>
              <a:rPr lang="sv-FI" sz="3600" dirty="0"/>
              <a:t>för att främja invånarnas hälsa.”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780238" y="5373413"/>
            <a:ext cx="5998934" cy="677086"/>
          </a:xfrm>
          <a:prstGeom prst="rect">
            <a:avLst/>
          </a:prstGeom>
          <a:noFill/>
        </p:spPr>
        <p:txBody>
          <a:bodyPr wrap="square" lIns="121898" tIns="60949" rIns="121898" bIns="60949" rtlCol="0">
            <a:spAutoFit/>
          </a:bodyPr>
          <a:lstStyle/>
          <a:p>
            <a:pPr marL="0" indent="0">
              <a:buNone/>
            </a:pPr>
            <a:r>
              <a:rPr lang="sv-FI" sz="1800" dirty="0"/>
              <a:t>Regeringens principbeslut från Folkhälsoprogrammet Hälsa 2015 (SHM 2001:4)</a:t>
            </a:r>
          </a:p>
        </p:txBody>
      </p:sp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28" y="624567"/>
            <a:ext cx="3795162" cy="54060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9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268DC5CB-30CB-445E-8404-2D01F75FEC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4589" y="251354"/>
            <a:ext cx="10753200" cy="1186372"/>
          </a:xfrm>
        </p:spPr>
        <p:txBody>
          <a:bodyPr/>
          <a:lstStyle/>
          <a:p>
            <a:pPr rtl="0" eaLnBrk="1" latinLnBrk="0" hangingPunct="1"/>
            <a:r>
              <a:rPr lang="fi-FI" sz="4800" dirty="0">
                <a:solidFill>
                  <a:srgbClr val="519B2F"/>
                </a:solidFill>
              </a:rPr>
              <a:t>Hur kommunens finansiering beräknas?</a:t>
            </a:r>
            <a:endParaRPr lang="fi-FI" dirty="0">
              <a:solidFill>
                <a:srgbClr val="519B2F"/>
              </a:solidFill>
              <a:effectLst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6227AC4-D22B-A89B-4AD8-00182F45703E}"/>
              </a:ext>
            </a:extLst>
          </p:cNvPr>
          <p:cNvSpPr txBox="1"/>
          <p:nvPr/>
        </p:nvSpPr>
        <p:spPr>
          <a:xfrm>
            <a:off x="714589" y="1700426"/>
            <a:ext cx="63775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000" b="1" dirty="0"/>
              <a:t>Grundpriset för att främja välbefinnande och hälsa (18,89 EUR)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Kommunens befolkning</a:t>
            </a:r>
          </a:p>
          <a:p>
            <a:pPr algn="ctr"/>
            <a:r>
              <a:rPr lang="fi-FI" sz="3000" b="1" dirty="0"/>
              <a:t>X</a:t>
            </a:r>
          </a:p>
          <a:p>
            <a:pPr algn="ctr"/>
            <a:r>
              <a:rPr lang="fi-FI" sz="3000" b="1" dirty="0"/>
              <a:t>Kommunens  hyte-koefficient / hela landets hyte-koefficient som år 2023 blir 67.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354337" y="1787850"/>
            <a:ext cx="4515609" cy="3416316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fi-FI" sz="2400" b="1" dirty="0"/>
              <a:t>Exempel:</a:t>
            </a:r>
          </a:p>
          <a:p>
            <a:endParaRPr lang="fi-FI" sz="2400" dirty="0"/>
          </a:p>
          <a:p>
            <a:r>
              <a:rPr lang="fi-FI" sz="2400" b="1" dirty="0"/>
              <a:t>När det fanns 104 233 074 euro att fördela </a:t>
            </a:r>
            <a:r>
              <a:rPr lang="fi-FI" sz="2400" dirty="0"/>
              <a:t>var kommunernas medel per capita för 2023:</a:t>
            </a:r>
          </a:p>
          <a:p>
            <a:endParaRPr lang="fi-FI" sz="2400" dirty="0"/>
          </a:p>
          <a:p>
            <a:r>
              <a:rPr lang="fi-FI" sz="2400" dirty="0"/>
              <a:t>Maximal: 21,90 EUR</a:t>
            </a:r>
          </a:p>
          <a:p>
            <a:r>
              <a:rPr lang="fi-FI" sz="2400" dirty="0"/>
              <a:t>Median: 17,00 EUR</a:t>
            </a:r>
          </a:p>
          <a:p>
            <a:r>
              <a:rPr lang="fi-FI" sz="2400" dirty="0"/>
              <a:t>Minimum:  6,70 EUR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B9C4053-EE32-44DE-AACA-DAD59E5412CB}"/>
              </a:ext>
            </a:extLst>
          </p:cNvPr>
          <p:cNvSpPr txBox="1"/>
          <p:nvPr/>
        </p:nvSpPr>
        <p:spPr>
          <a:xfrm>
            <a:off x="2683924" y="6206536"/>
            <a:ext cx="692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hlinkClick r:id="rId3"/>
              </a:rPr>
              <a:t>https://vm.fi/sv/kalkyler-over-statsandelarna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8057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998" y="288000"/>
            <a:ext cx="10753200" cy="1188000"/>
          </a:xfrm>
        </p:spPr>
        <p:txBody>
          <a:bodyPr vert="horz" lIns="0" tIns="36000" rIns="72000" bIns="36000" rtlCol="0" anchor="ctr">
            <a:normAutofit/>
          </a:bodyPr>
          <a:lstStyle/>
          <a:p>
            <a:r>
              <a:rPr lang="fi-FI" sz="5000" b="1" kern="1200" spc="-40" baseline="0" dirty="0">
                <a:solidFill>
                  <a:srgbClr val="519B2F"/>
                </a:solidFill>
                <a:latin typeface="+mj-lt"/>
                <a:ea typeface="+mj-ea"/>
                <a:cs typeface="+mj-cs"/>
              </a:rPr>
              <a:t>Tack!</a:t>
            </a:r>
          </a:p>
        </p:txBody>
      </p:sp>
      <p:sp>
        <p:nvSpPr>
          <p:cNvPr id="11" name="Sisällön paikkamerkki 2">
            <a:hlinkClick r:id="rId2"/>
            <a:extLst>
              <a:ext uri="{FF2B5EF4-FFF2-40B4-BE49-F238E27FC236}">
                <a16:creationId xmlns:a16="http://schemas.microsoft.com/office/drawing/2014/main" id="{95084491-FACA-46B9-ABA3-E29AB7D78125}"/>
              </a:ext>
            </a:extLst>
          </p:cNvPr>
          <p:cNvSpPr txBox="1">
            <a:spLocks/>
          </p:cNvSpPr>
          <p:nvPr/>
        </p:nvSpPr>
        <p:spPr>
          <a:xfrm>
            <a:off x="720724" y="1476000"/>
            <a:ext cx="5858496" cy="4680000"/>
          </a:xfrm>
          <a:prstGeom prst="rect">
            <a:avLst/>
          </a:prstGeom>
        </p:spPr>
        <p:txBody>
          <a:bodyPr vert="horz" lIns="0" tIns="72000" rIns="0" bIns="72000" rtlCol="0"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Timo Ståhl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Päivi Pelkonen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Vesa Saaristo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Niina Saukko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r>
              <a:rPr lang="fi-FI" sz="2500" dirty="0"/>
              <a:t>Kirsi Wiss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</a:pP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/>
              <a:t>förnamn.efternamn@thl.fi</a:t>
            </a: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2500" dirty="0"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latin typeface="+mj-lt"/>
                <a:hlinkClick r:id="rId3"/>
              </a:rPr>
              <a:t>https://teaviisari.fi</a:t>
            </a:r>
            <a:endParaRPr lang="fi-FI" sz="2500" dirty="0"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r>
              <a:rPr lang="fi-FI" sz="2500" dirty="0">
                <a:effectLst/>
                <a:latin typeface="+mj-lt"/>
                <a:ea typeface="Calibri" panose="020F0502020204030204" pitchFamily="34" charset="0"/>
                <a:hlinkClick r:id="rId2"/>
              </a:rPr>
              <a:t>thl.fi/hytekoefficienten/kommunerna</a:t>
            </a:r>
            <a:br>
              <a:rPr lang="fi-FI" sz="2500" dirty="0">
                <a:effectLst/>
                <a:latin typeface="+mj-lt"/>
                <a:ea typeface="Calibri" panose="020F0502020204030204" pitchFamily="34" charset="0"/>
              </a:rPr>
            </a:br>
            <a:r>
              <a:rPr lang="fi-FI" sz="2500" dirty="0">
                <a:effectLst/>
                <a:latin typeface="+mj-lt"/>
                <a:ea typeface="Calibri" panose="020F0502020204030204" pitchFamily="34" charset="0"/>
                <a:hlinkClick r:id="rId4"/>
              </a:rPr>
              <a:t>thl.fi/hytekoefficienten/valfardsomradena </a:t>
            </a:r>
            <a:endParaRPr lang="fi-FI" sz="2500" dirty="0">
              <a:latin typeface="+mj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2500" dirty="0"/>
          </a:p>
          <a:p>
            <a:pPr marL="0" indent="0">
              <a:spcBef>
                <a:spcPts val="0"/>
              </a:spcBef>
              <a:buClr>
                <a:srgbClr val="519B2F"/>
              </a:buClr>
              <a:buNone/>
            </a:pPr>
            <a:endParaRPr lang="fi-FI" sz="25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28DA28-A17E-4FDE-8437-13302F245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65"/>
          <a:stretch/>
        </p:blipFill>
        <p:spPr>
          <a:xfrm>
            <a:off x="6746488" y="1368000"/>
            <a:ext cx="3802566" cy="3385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64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03AC94-80D7-11C3-A9EE-FFFEBF6D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3024"/>
            <a:ext cx="10753200" cy="1186372"/>
          </a:xfrm>
        </p:spPr>
        <p:txBody>
          <a:bodyPr/>
          <a:lstStyle/>
          <a:p>
            <a:r>
              <a:rPr lang="sv-FI" sz="5400" noProof="0" dirty="0">
                <a:solidFill>
                  <a:srgbClr val="519B2F"/>
                </a:solidFill>
              </a:rPr>
              <a:t>Hyte-koefficientent vid finansiering av välfärdsområden</a:t>
            </a:r>
            <a:endParaRPr lang="fi-FI" sz="5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64C9C06-6E64-8BD1-8D86-E2E92C35E250}"/>
              </a:ext>
            </a:extLst>
          </p:cNvPr>
          <p:cNvSpPr txBox="1"/>
          <p:nvPr/>
        </p:nvSpPr>
        <p:spPr>
          <a:xfrm>
            <a:off x="597335" y="1644908"/>
            <a:ext cx="114278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FI" sz="2500" dirty="0"/>
              <a:t>Bestämningsfaktorer för allmän marginalfinansiering av välfärdsregioner per grupp</a:t>
            </a:r>
          </a:p>
        </p:txBody>
      </p:sp>
      <p:pic>
        <p:nvPicPr>
          <p:cNvPr id="5" name="Kuva 4" descr="Tårtdiagram. Hytekoefficientens andel av finansieringen från statens andel av det allmänna överskottet fördelat till välfärdsområdena är 0,966 %.">
            <a:extLst>
              <a:ext uri="{FF2B5EF4-FFF2-40B4-BE49-F238E27FC236}">
                <a16:creationId xmlns:a16="http://schemas.microsoft.com/office/drawing/2014/main" id="{9C4D2BE2-7CD4-C547-694A-811BCEAB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0" y="2197223"/>
            <a:ext cx="6650005" cy="387480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7F823D6-A050-2391-132F-2B3446953500}"/>
              </a:ext>
            </a:extLst>
          </p:cNvPr>
          <p:cNvSpPr txBox="1"/>
          <p:nvPr/>
        </p:nvSpPr>
        <p:spPr>
          <a:xfrm>
            <a:off x="8551929" y="3206514"/>
            <a:ext cx="26418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217 milj. EUR/ 22,5 mrd. EUR</a:t>
            </a:r>
          </a:p>
          <a:p>
            <a:pPr algn="ctr" defTabSz="914332"/>
            <a:r>
              <a:rPr lang="fi-FI" sz="3000" b="1" dirty="0">
                <a:solidFill>
                  <a:srgbClr val="303030"/>
                </a:solidFill>
                <a:latin typeface="Source Sans Pro"/>
              </a:rPr>
              <a:t>= 0,966 %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77E0776-7D46-69E4-04A0-FFF9955AC364}"/>
              </a:ext>
            </a:extLst>
          </p:cNvPr>
          <p:cNvSpPr txBox="1"/>
          <p:nvPr/>
        </p:nvSpPr>
        <p:spPr>
          <a:xfrm>
            <a:off x="3263590" y="6147291"/>
            <a:ext cx="566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thl.fi/hytekoefficienten/valfardsomradena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383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2"/>
          <p:cNvSpPr>
            <a:spLocks noGrp="1"/>
          </p:cNvSpPr>
          <p:nvPr>
            <p:ph type="title"/>
          </p:nvPr>
        </p:nvSpPr>
        <p:spPr>
          <a:xfrm>
            <a:off x="576167" y="356661"/>
            <a:ext cx="11101484" cy="1248139"/>
          </a:xfrm>
        </p:spPr>
        <p:txBody>
          <a:bodyPr/>
          <a:lstStyle/>
          <a:p>
            <a:r>
              <a:rPr lang="sv-FI" sz="4200" noProof="0" dirty="0">
                <a:solidFill>
                  <a:srgbClr val="519B2F"/>
                </a:solidFill>
              </a:rPr>
              <a:t>Hyte-koefficienten i kommuners statsandelar</a:t>
            </a:r>
            <a:endParaRPr lang="fi-FI" sz="4200" dirty="0">
              <a:solidFill>
                <a:srgbClr val="519B2F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220901" y="1587682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fi-FI" sz="2800" b="1" dirty="0">
                <a:latin typeface="Source Sans Pro"/>
              </a:rPr>
              <a:t>104 milj. euro</a:t>
            </a:r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66" y="2383663"/>
            <a:ext cx="4696173" cy="3130781"/>
          </a:xfrm>
          <a:prstGeom prst="rect">
            <a:avLst/>
          </a:prstGeom>
        </p:spPr>
      </p:pic>
      <p:graphicFrame>
        <p:nvGraphicFramePr>
          <p:cNvPr id="2" name="Kaavio 1" descr="Tårtdiagram. Hytekoefficientens andel är 4 % av de statliga andelarna som fördelas till kommunerna.">
            <a:extLst>
              <a:ext uri="{FF2B5EF4-FFF2-40B4-BE49-F238E27FC236}">
                <a16:creationId xmlns:a16="http://schemas.microsoft.com/office/drawing/2014/main" id="{4083F6CA-DB77-CF6E-F4CE-F8DA0B760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752761"/>
              </p:ext>
            </p:extLst>
          </p:nvPr>
        </p:nvGraphicFramePr>
        <p:xfrm>
          <a:off x="6126908" y="1884745"/>
          <a:ext cx="5435065" cy="410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5B8ABC4B-3F17-7F18-A799-B28AD310A7D0}"/>
              </a:ext>
            </a:extLst>
          </p:cNvPr>
          <p:cNvSpPr txBox="1"/>
          <p:nvPr/>
        </p:nvSpPr>
        <p:spPr>
          <a:xfrm>
            <a:off x="1592980" y="6236388"/>
            <a:ext cx="906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thl.fi/hytekoefficienten/kommunerna</a:t>
            </a:r>
            <a:endParaRPr lang="fi-FI" sz="1800" noProof="0" dirty="0"/>
          </a:p>
        </p:txBody>
      </p:sp>
    </p:spTree>
    <p:extLst>
      <p:ext uri="{BB962C8B-B14F-4D97-AF65-F5344CB8AC3E}">
        <p14:creationId xmlns:p14="http://schemas.microsoft.com/office/powerpoint/2010/main" val="424559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4B654-391B-41C5-A127-58A49C6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316080"/>
            <a:ext cx="11471276" cy="1188000"/>
          </a:xfrm>
        </p:spPr>
        <p:txBody>
          <a:bodyPr/>
          <a:lstStyle/>
          <a:p>
            <a:r>
              <a:rPr lang="fi-FI" sz="3800" dirty="0">
                <a:solidFill>
                  <a:srgbClr val="519B2F"/>
                </a:solidFill>
              </a:rPr>
              <a:t>Ekonomiska incitament för att främja välbefinnande och hälsa i kommuner och välfärdsområden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20CCB-3F59-42E9-8DC9-9F52EC40A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80197"/>
            <a:ext cx="10922636" cy="483862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/>
              <a:t>3 § Statlig finansiering för välfärdsområden</a:t>
            </a:r>
          </a:p>
          <a:p>
            <a:r>
              <a:rPr lang="fi-FI" sz="2400" b="0" i="0" dirty="0">
                <a:effectLst/>
              </a:rPr>
              <a:t>Lag om </a:t>
            </a:r>
            <a:r>
              <a:rPr lang="fi-FI" sz="2400" b="1" i="0" dirty="0">
                <a:solidFill>
                  <a:srgbClr val="519B2F"/>
                </a:solidFill>
                <a:effectLst/>
              </a:rPr>
              <a:t>välfärdsområdenas</a:t>
            </a:r>
            <a:r>
              <a:rPr lang="fi-FI" sz="2400" b="0" i="0" dirty="0">
                <a:effectLst/>
              </a:rPr>
              <a:t> finansiering </a:t>
            </a:r>
            <a:r>
              <a:rPr lang="fi-FI" sz="2400" dirty="0">
                <a:hlinkClick r:id="rId2"/>
              </a:rPr>
              <a:t>617/2021</a:t>
            </a:r>
            <a:endParaRPr lang="fi-FI" sz="2400" dirty="0"/>
          </a:p>
          <a:p>
            <a:r>
              <a:rPr lang="fi-FI" sz="2400" b="0" i="0" dirty="0">
                <a:effectLst/>
              </a:rPr>
              <a:t>Statsrådets förordningom välfärdsområdenas finansiering </a:t>
            </a:r>
            <a:r>
              <a:rPr lang="fi-FI" sz="2400" dirty="0">
                <a:hlinkClick r:id="rId3"/>
              </a:rPr>
              <a:t>1392/2022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Ekonomiska andel fastställd utifrån koefficienten för främjande av välbefinnande och hälsa i välmåendeområden 1 %, gäller från 2026</a:t>
            </a:r>
            <a:endParaRPr lang="fi-FI" sz="2400" b="0" i="0" dirty="0"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i-FI" b="1" dirty="0"/>
          </a:p>
          <a:p>
            <a:pPr marL="0" indent="0">
              <a:buNone/>
            </a:pPr>
            <a:r>
              <a:rPr lang="fi-FI" sz="3200" b="1" dirty="0"/>
              <a:t>15 § Tilläg för att främja välbefinnande och hälsa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b="0" i="0" dirty="0">
                <a:effectLst/>
              </a:rPr>
              <a:t>Lag om statsandel för </a:t>
            </a:r>
            <a:r>
              <a:rPr lang="fi-FI" sz="2400" b="1" i="0" dirty="0">
                <a:solidFill>
                  <a:srgbClr val="519B2F"/>
                </a:solidFill>
                <a:effectLst/>
              </a:rPr>
              <a:t>kommunal</a:t>
            </a:r>
            <a:r>
              <a:rPr lang="fi-FI" sz="2400" b="0" i="0" dirty="0">
                <a:effectLst/>
              </a:rPr>
              <a:t> basservice </a:t>
            </a:r>
            <a:r>
              <a:rPr lang="fi-FI" sz="2400" dirty="0">
                <a:hlinkClick r:id="rId4"/>
              </a:rPr>
              <a:t>618/2021</a:t>
            </a:r>
            <a:endParaRPr lang="fi-FI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400" dirty="0"/>
              <a:t>Valtion Statsrådet förordning om statsandel för kommunal basservice </a:t>
            </a:r>
            <a:r>
              <a:rPr lang="fi-FI" sz="2400" dirty="0">
                <a:hlinkClick r:id="rId5"/>
              </a:rPr>
              <a:t>1393/2022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Storleken på tilläggsdelen är ca. 100 miljoner euro</a:t>
            </a:r>
          </a:p>
        </p:txBody>
      </p:sp>
    </p:spTree>
    <p:extLst>
      <p:ext uri="{BB962C8B-B14F-4D97-AF65-F5344CB8AC3E}">
        <p14:creationId xmlns:p14="http://schemas.microsoft.com/office/powerpoint/2010/main" val="296399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C391EEF-1CD0-4499-828A-3C0CBBD8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sz="4000" noProof="0" dirty="0"/>
              <a:t>HYTE-koefficient för välfärdsområdena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35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241733-068F-0AAA-54DC-00223F7F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34" y="370500"/>
            <a:ext cx="10753200" cy="1188000"/>
          </a:xfrm>
        </p:spPr>
        <p:txBody>
          <a:bodyPr/>
          <a:lstStyle/>
          <a:p>
            <a:r>
              <a:rPr lang="fi-FI" dirty="0">
                <a:solidFill>
                  <a:srgbClr val="519B2F"/>
                </a:solidFill>
              </a:rPr>
              <a:t>HYTE-koefficienten för välfärdsområdena består av två typer av indikatorer</a:t>
            </a:r>
            <a:endParaRPr lang="fi-FI" dirty="0"/>
          </a:p>
        </p:txBody>
      </p:sp>
      <p:pic>
        <p:nvPicPr>
          <p:cNvPr id="4" name="Kuva 3" descr="Processindikatorer som beskriver verksamheten och resurserna och resultatindikatorer som beskriver resultaten. Det finns sammanlagt 13 indikatorer.">
            <a:extLst>
              <a:ext uri="{FF2B5EF4-FFF2-40B4-BE49-F238E27FC236}">
                <a16:creationId xmlns:a16="http://schemas.microsoft.com/office/drawing/2014/main" id="{8CE5D9A5-1D8E-1D03-159C-CF6F5C982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53" y="1558500"/>
            <a:ext cx="8677761" cy="51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7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BA005-4B5B-2CEB-F951-BABE08C6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500" dirty="0">
                <a:solidFill>
                  <a:srgbClr val="2F62AD"/>
                </a:solidFill>
              </a:rPr>
              <a:t>Processindikatorer</a:t>
            </a:r>
            <a:endParaRPr lang="fi-FI" sz="4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D4EB95-C617-0F6B-B97C-E953D5EC1E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Barn och unga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Utredning av stödbehov för dem som uteblir från barnrådgivningens hälsoundersökningar för 4-åringar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Utredning av stödbehov för elever som uteblivit från hälsoundersökningar i årskurs 8 inom skolhälsovården</a:t>
            </a:r>
            <a:endParaRPr lang="fi-FI" sz="2000" dirty="0">
              <a:solidFill>
                <a:srgbClr val="30303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Antalet studerande per kurator per årsverke, grundskola</a:t>
            </a:r>
            <a:endParaRPr 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fi-FI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Antalet studerande per psykolog per årsverke, grundskola</a:t>
            </a:r>
          </a:p>
          <a:p>
            <a:pPr marL="342900" indent="-342900">
              <a:buAutoNum type="arabicParenR"/>
            </a:pP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Vaccinationstäckning för mässling, röda hund och påssjuka hos barn (MPR)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>
              <a:buAutoNum type="arabicParenR"/>
            </a:pPr>
            <a:endParaRPr lang="fi-FI" sz="2500" b="0" dirty="0">
              <a:solidFill>
                <a:schemeClr val="tx1"/>
              </a:solidFill>
            </a:endParaRPr>
          </a:p>
          <a:p>
            <a:endParaRPr lang="fi-FI" dirty="0">
              <a:solidFill>
                <a:srgbClr val="2F62AD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72789B-99AD-4BEF-3EA2-0FB68E1AC4F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910" y="1368000"/>
            <a:ext cx="5256000" cy="4680000"/>
          </a:xfrm>
        </p:spPr>
        <p:txBody>
          <a:bodyPr/>
          <a:lstStyle/>
          <a:p>
            <a:pPr marL="0" indent="0">
              <a:buNone/>
            </a:pPr>
            <a:r>
              <a:rPr lang="fi-FI" sz="3200" b="1" dirty="0">
                <a:solidFill>
                  <a:srgbClr val="2F62AD"/>
                </a:solidFill>
              </a:rPr>
              <a:t>Vuxna</a:t>
            </a:r>
          </a:p>
          <a:p>
            <a:pPr marL="0" indent="0">
              <a:buNone/>
            </a:pPr>
            <a:r>
              <a:rPr lang="fi-FI" sz="2000" dirty="0"/>
              <a:t>6) </a:t>
            </a: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Mini-intervention i alkoholkonsumtionen när drickandet är förknippat med skador eller risk för skador</a:t>
            </a:r>
          </a:p>
          <a:p>
            <a:endParaRPr lang="fi-FI" sz="2000" dirty="0">
              <a:solidFill>
                <a:srgbClr val="30303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03030"/>
                </a:solidFill>
                <a:cs typeface="Times New Roman" panose="02020603050405020304" pitchFamily="18" charset="0"/>
              </a:rPr>
              <a:t>7) </a:t>
            </a: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Livsstilsrådgivning för personer med diabetesrisk typ 2 enligt God medicinsk praxis-rekommendationen</a:t>
            </a:r>
          </a:p>
          <a:p>
            <a:endParaRPr lang="fi-FI" sz="2000" dirty="0">
              <a:solidFill>
                <a:srgbClr val="30303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solidFill>
                  <a:srgbClr val="303030"/>
                </a:solidFill>
                <a:cs typeface="Times New Roman" panose="02020603050405020304" pitchFamily="18" charset="0"/>
              </a:rPr>
              <a:t>8) </a:t>
            </a:r>
            <a:r>
              <a:rPr lang="fi-FI" sz="2000" dirty="0">
                <a:solidFill>
                  <a:srgbClr val="30303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Andelen genomförda hälsoundersökningar av arbetslösa 1 gång/år i förhållande till det totala antalet arbetslösa</a:t>
            </a:r>
            <a:endParaRPr lang="fi-FI" sz="2000" dirty="0"/>
          </a:p>
          <a:p>
            <a:pPr marL="0" indent="0">
              <a:buNone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fi-FI" sz="2000" b="0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fi-FI" sz="2000" b="1" dirty="0">
              <a:solidFill>
                <a:srgbClr val="2F62AD"/>
              </a:solidFill>
              <a:latin typeface="+mj-lt"/>
            </a:endParaRPr>
          </a:p>
          <a:p>
            <a:endParaRPr lang="fi-FI" sz="2000" dirty="0">
              <a:solidFill>
                <a:srgbClr val="2F62A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887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EE75280-D1E1-5AF0-998B-505D3137F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724" y="1465287"/>
            <a:ext cx="10918938" cy="46427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C62332-5C06-5513-FA03-9024E5B7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277288"/>
            <a:ext cx="10753200" cy="1188000"/>
          </a:xfrm>
        </p:spPr>
        <p:txBody>
          <a:bodyPr/>
          <a:lstStyle/>
          <a:p>
            <a:r>
              <a:rPr lang="fi-FI" dirty="0">
                <a:solidFill>
                  <a:srgbClr val="840084"/>
                </a:solidFill>
              </a:rPr>
              <a:t>Resultatindikatorer – förändring av välbefinnande och hälsotillstånd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B74FCD-B89E-2D8A-2F8D-3E4F162177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7492" y="1634914"/>
            <a:ext cx="10918938" cy="4680000"/>
          </a:xfrm>
        </p:spPr>
        <p:txBody>
          <a:bodyPr/>
          <a:lstStyle/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1) Vårdperioder på sjukhus till följd av skador och förgiftningar och/eller patienter som vårdats på sjukhus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2) Höftfrakturer hos personer som fyllt 65 år, % av befolkningen i samma ålder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3) 20–24-åringar utan arbete, utbildning eller värnpliktstjänstgöring, % av åldersklassen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4) 25–64-åringar som får utkomststöd under en lång tid, % av åldersklassen</a:t>
            </a:r>
            <a:b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fi-FI" sz="2300" dirty="0">
              <a:solidFill>
                <a:srgbClr val="30303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300" dirty="0">
                <a:solidFill>
                  <a:srgbClr val="30303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5) 18–34-åringar som får sjukpension på grund av psykiska störningar (med undantag av organiska hjärnsyndrom och psykisk utvecklingsstörning), % av befolkningen i samma ålder</a:t>
            </a:r>
            <a:endParaRPr lang="fi-FI" sz="23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21236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pohja_FI.potx" id="{0C235DFA-C5A3-4771-8FBF-F66F2521313D}" vid="{EAD67558-7969-4F07-BC46-FEB128E2B930}"/>
    </a:ext>
  </a:extLst>
</a:theme>
</file>

<file path=ppt/theme/theme2.xml><?xml version="1.0" encoding="utf-8"?>
<a:theme xmlns:a="http://schemas.openxmlformats.org/drawingml/2006/main" name="1_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template_SV.potx" id="{91CECB72-5BF9-4CF7-953B-F03FA295224C}" vid="{7CB859F9-4A00-4C35-B5B5-E5D7C60DED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</Template>
  <TotalTime>1499</TotalTime>
  <Words>1174</Words>
  <Application>Microsoft Office PowerPoint</Application>
  <PresentationFormat>Laajakuva</PresentationFormat>
  <Paragraphs>172</Paragraphs>
  <Slides>21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Source Sans Pro</vt:lpstr>
      <vt:lpstr>THL 2019</vt:lpstr>
      <vt:lpstr>1_THL 2019</vt:lpstr>
      <vt:lpstr>HYTE-koefficienten</vt:lpstr>
      <vt:lpstr>Backgrund</vt:lpstr>
      <vt:lpstr>Hyte-koefficientent vid finansiering av välfärdsområden</vt:lpstr>
      <vt:lpstr>Hyte-koefficienten i kommuners statsandelar</vt:lpstr>
      <vt:lpstr>Ekonomiska incitament för att främja välbefinnande och hälsa i kommuner och välfärdsområden</vt:lpstr>
      <vt:lpstr>HYTE-koefficient för välfärdsområdena</vt:lpstr>
      <vt:lpstr>HYTE-koefficienten för välfärdsområdena består av två typer av indikatorer</vt:lpstr>
      <vt:lpstr>Processindikatorer</vt:lpstr>
      <vt:lpstr>Resultatindikatorer – förändring av välbefinnande och hälsotillstånd</vt:lpstr>
      <vt:lpstr>Hur beräknas finansieringen av välfärdsområden?</vt:lpstr>
      <vt:lpstr>Kommunernas HYTE-koefficient</vt:lpstr>
      <vt:lpstr>Kommunernas hyte-koefficient består av två typer av indikatorer</vt:lpstr>
      <vt:lpstr>Definition av krav för HYTE-koefficient</vt:lpstr>
      <vt:lpstr>Aktivitetsbaserat avsnitt</vt:lpstr>
      <vt:lpstr>Processindikatorer 1/2</vt:lpstr>
      <vt:lpstr>Processindikatorer 2/2</vt:lpstr>
      <vt:lpstr>Resultatindikatorer– den del som baseras på prestationer på befolkningsnivå</vt:lpstr>
      <vt:lpstr>Resultatindikatorer - förändra</vt:lpstr>
      <vt:lpstr>Hur många euro fick din kommun baserat på HYTE-koefficienten?</vt:lpstr>
      <vt:lpstr>Hur kommunens finansiering beräknas?</vt:lpstr>
      <vt:lpstr>Tack!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HYTE-koefficienten – ett incitament för kommunerna och välfärdsområdena</dc:title>
  <dc:creator>THL</dc:creator>
  <cp:lastModifiedBy>Päivi Pelkonen</cp:lastModifiedBy>
  <cp:revision>92</cp:revision>
  <dcterms:created xsi:type="dcterms:W3CDTF">2022-09-21T11:31:53Z</dcterms:created>
  <dcterms:modified xsi:type="dcterms:W3CDTF">2024-01-11T11:18:30Z</dcterms:modified>
</cp:coreProperties>
</file>