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405" r:id="rId2"/>
    <p:sldId id="434" r:id="rId3"/>
    <p:sldId id="411" r:id="rId4"/>
    <p:sldId id="412" r:id="rId5"/>
    <p:sldId id="418" r:id="rId6"/>
    <p:sldId id="419" r:id="rId7"/>
    <p:sldId id="435" r:id="rId8"/>
    <p:sldId id="421" r:id="rId9"/>
    <p:sldId id="430" r:id="rId10"/>
    <p:sldId id="436" r:id="rId11"/>
    <p:sldId id="424" r:id="rId12"/>
    <p:sldId id="432" r:id="rId13"/>
    <p:sldId id="425" r:id="rId14"/>
    <p:sldId id="427" r:id="rId15"/>
  </p:sldIdLst>
  <p:sldSz cx="12192000" cy="6858000"/>
  <p:notesSz cx="6858000" cy="9144000"/>
  <p:embeddedFontLst>
    <p:embeddedFont>
      <p:font typeface="Work Sans Light" pitchFamily="2" charset="0"/>
      <p:regular r:id="rId18"/>
      <p:italic r:id="rId19"/>
    </p:embeddedFont>
    <p:embeddedFont>
      <p:font typeface="Work Sans Medium" pitchFamily="2" charset="0"/>
      <p:regular r:id="rId20"/>
      <p: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8286007-02DA-EC3C-41A9-398533796671}" name="Päivi Pelkonen" initials="PP" userId="S::paivi.pelkonen@thl.fi::53721e13-ad0d-4b01-a06d-13320a4621b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1E"/>
    <a:srgbClr val="FFFAC3"/>
    <a:srgbClr val="00286E"/>
    <a:srgbClr val="FFF7F0"/>
    <a:srgbClr val="FFFF46"/>
    <a:srgbClr val="DCFFCD"/>
    <a:srgbClr val="DCF0FF"/>
    <a:srgbClr val="FFE6E6"/>
    <a:srgbClr val="FFF0C8"/>
    <a:srgbClr val="006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58" autoAdjust="0"/>
    <p:restoredTop sz="93566" autoAdjust="0"/>
  </p:normalViewPr>
  <p:slideViewPr>
    <p:cSldViewPr snapToGrid="0">
      <p:cViewPr varScale="1">
        <p:scale>
          <a:sx n="59" d="100"/>
          <a:sy n="59" d="100"/>
        </p:scale>
        <p:origin x="772" y="52"/>
      </p:cViewPr>
      <p:guideLst/>
    </p:cSldViewPr>
  </p:slideViewPr>
  <p:outlineViewPr>
    <p:cViewPr>
      <p:scale>
        <a:sx n="33" d="100"/>
        <a:sy n="33" d="100"/>
      </p:scale>
      <p:origin x="0" y="-3562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2" d="100"/>
        <a:sy n="142" d="100"/>
      </p:scale>
      <p:origin x="0" y="0"/>
    </p:cViewPr>
  </p:sorterViewPr>
  <p:notesViewPr>
    <p:cSldViewPr snapToGrid="0" showGuides="1">
      <p:cViewPr varScale="1">
        <p:scale>
          <a:sx n="122" d="100"/>
          <a:sy n="122" d="100"/>
        </p:scale>
        <p:origin x="4152" y="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microsoft.com/office/2018/10/relationships/authors" Target="author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DE0F21FE-CB21-6ACF-FDD0-C4C26DDEECB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DA59C486-B16B-D801-A0A7-376D743DED4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8515A7-4BA9-4254-8C5F-3346F94BF318}" type="datetimeFigureOut">
              <a:rPr lang="fi-FI" smtClean="0"/>
              <a:t>24.4.2025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91F2BCB-AB16-8359-44FD-DDC7054E678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490FFEA-FB99-741C-0786-56C760B1E3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6DA382-DE19-4918-B5ED-80032552D28B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396633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E33F56-0DEF-4BF7-A4A0-71B3A6088506}" type="datetimeFigureOut">
              <a:rPr lang="fi-FI" smtClean="0"/>
              <a:t>24.4.2025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0E2FEA-0160-4F50-817E-C64EE082B191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68287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0E2FEA-0160-4F50-817E-C64EE082B191}" type="slidenum">
              <a:rPr lang="fi-FI" smtClean="0"/>
              <a:t>10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83113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kuvalla vauhdissa">
    <p:bg>
      <p:bgPr>
        <a:solidFill>
          <a:srgbClr val="FFE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n paikkamerkki 8">
            <a:extLst>
              <a:ext uri="{FF2B5EF4-FFF2-40B4-BE49-F238E27FC236}">
                <a16:creationId xmlns:a16="http://schemas.microsoft.com/office/drawing/2014/main" id="{4F5851F0-8A4C-E2B6-B7E8-F18419363F8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3572" y="0"/>
            <a:ext cx="8758428" cy="6858000"/>
          </a:xfrm>
          <a:prstGeom prst="rect">
            <a:avLst/>
          </a:prstGeom>
        </p:spPr>
      </p:pic>
      <p:sp>
        <p:nvSpPr>
          <p:cNvPr id="3" name="Suorakulmio 21">
            <a:extLst>
              <a:ext uri="{FF2B5EF4-FFF2-40B4-BE49-F238E27FC236}">
                <a16:creationId xmlns:a16="http://schemas.microsoft.com/office/drawing/2014/main" id="{0414F822-80E9-F7F3-5E9B-3F51D8AE4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33570" y="3429000"/>
            <a:ext cx="3433571" cy="3429000"/>
          </a:xfrm>
          <a:prstGeom prst="rect">
            <a:avLst/>
          </a:prstGeom>
          <a:solidFill>
            <a:srgbClr val="FFE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grpSp>
        <p:nvGrpSpPr>
          <p:cNvPr id="10" name="Ryhmä 9">
            <a:extLst>
              <a:ext uri="{FF2B5EF4-FFF2-40B4-BE49-F238E27FC236}">
                <a16:creationId xmlns:a16="http://schemas.microsoft.com/office/drawing/2014/main" id="{6B17C079-3319-DC26-44A9-380683636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63835" y="237701"/>
            <a:ext cx="3105897" cy="2953599"/>
            <a:chOff x="203203" y="203198"/>
            <a:chExt cx="1117587" cy="1062785"/>
          </a:xfrm>
        </p:grpSpPr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BCABC861-8524-85F9-F756-A6ED24CB82EB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527BBF29-0D7D-E7D2-0C6B-F52CED370805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6891EF07-6FE5-932D-5471-6AB8430B2877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BA895791-B656-59A9-01FB-C88134131A15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CC5BF34A-D3C5-29AF-0507-491580995DE1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312F966-2A5D-80FA-E0C6-78D5AC981A34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530F09BF-1A2D-B1DC-9B9F-1171E3E2DBB2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1EFF7B6-19DF-63BA-8D9F-AAC3119D0AE8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EC5E043E-0D3C-A52B-0B43-14E6B80179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883185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2" name="Tekstin paikkamerkki 22">
            <a:extLst>
              <a:ext uri="{FF2B5EF4-FFF2-40B4-BE49-F238E27FC236}">
                <a16:creationId xmlns:a16="http://schemas.microsoft.com/office/drawing/2014/main" id="{FA7B5BB6-94B5-1508-6DA2-074BA5581F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000" y="3693599"/>
            <a:ext cx="3006000" cy="1929600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buNone/>
              <a:defRPr spc="-50"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4" name="Tekstiruutu 18">
            <a:extLst>
              <a:ext uri="{FF2B5EF4-FFF2-40B4-BE49-F238E27FC236}">
                <a16:creationId xmlns:a16="http://schemas.microsoft.com/office/drawing/2014/main" id="{A52EB042-77D2-65F1-CF36-CBD6264658D4}"/>
              </a:ext>
            </a:extLst>
          </p:cNvPr>
          <p:cNvSpPr txBox="1"/>
          <p:nvPr userDrawn="1"/>
        </p:nvSpPr>
        <p:spPr>
          <a:xfrm>
            <a:off x="3636000" y="5704241"/>
            <a:ext cx="3006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600" spc="-20" baseline="0" noProof="0" dirty="0"/>
              <a:t>Terveyden ja </a:t>
            </a:r>
          </a:p>
          <a:p>
            <a:r>
              <a:rPr lang="fi-FI" sz="1600" spc="-20" baseline="0" noProof="0" dirty="0"/>
              <a:t>hyvinvoinnin laitos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233A35-B1A9-F45B-88B5-3FCB5F4370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35451" y="6269995"/>
            <a:ext cx="1972568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600" spc="-40" baseline="0">
                <a:solidFill>
                  <a:schemeClr val="tx1"/>
                </a:solidFill>
              </a:defRPr>
            </a:lvl1pPr>
          </a:lstStyle>
          <a:p>
            <a:fld id="{76BE8DE8-6261-4CD3-8D49-9AB11C9718BA}" type="datetime1">
              <a:rPr lang="fi-FI" noProof="0" smtClean="0"/>
              <a:pPr/>
              <a:t>24.4.2025</a:t>
            </a:fld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755043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THL vihreä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6953" y="1733266"/>
            <a:ext cx="10477035" cy="2914270"/>
          </a:xfrm>
        </p:spPr>
        <p:txBody>
          <a:bodyPr anchor="ctr">
            <a:normAutofit/>
          </a:bodyPr>
          <a:lstStyle>
            <a:lvl1pPr algn="ctr">
              <a:defRPr sz="9200" spc="-250" baseline="0">
                <a:solidFill>
                  <a:srgbClr val="FFF6EF"/>
                </a:solidFill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6953" y="4894614"/>
            <a:ext cx="10477035" cy="77434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000" spc="-100" baseline="0">
                <a:solidFill>
                  <a:srgbClr val="FFF6E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Lisää alaotsikko tähän</a:t>
            </a:r>
          </a:p>
        </p:txBody>
      </p:sp>
      <p:sp>
        <p:nvSpPr>
          <p:cNvPr id="23" name="Tekstin paikkamerkki 22">
            <a:extLst>
              <a:ext uri="{FF2B5EF4-FFF2-40B4-BE49-F238E27FC236}">
                <a16:creationId xmlns:a16="http://schemas.microsoft.com/office/drawing/2014/main" id="{463699EA-6FB5-11FA-EFF4-9EF634830E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6953" y="5780868"/>
            <a:ext cx="10477035" cy="423716"/>
          </a:xfrm>
        </p:spPr>
        <p:txBody>
          <a:bodyPr anchor="b" anchorCtr="0"/>
          <a:lstStyle>
            <a:lvl1pPr marL="0" indent="0" algn="ctr">
              <a:buNone/>
              <a:defRPr baseline="0">
                <a:solidFill>
                  <a:srgbClr val="FFF6EF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 dirty="0"/>
              <a:t>Lisää tekstiä tähän</a:t>
            </a:r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D95F8E98-A2D7-E30E-1319-368CDF1FAE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440C446F-BCAC-7D6F-98A9-A7C2ED4872D4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4A7ADBEA-CE66-1301-501B-E3F7BAAF2E82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59A9E6E2-53EA-2E07-7385-4B02839D5454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C12932F-FB13-37D4-DC9D-BBEF385C1C8C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A821A406-3190-93B4-506F-F6D30DD05EA6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5B8BA96-4CED-7926-08D7-0E05D61B06A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F7DE9934-1616-3AF5-1843-D98F7A954971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EABD3533-6A1F-7B8F-3045-7145CF403F02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07635" y="6269995"/>
            <a:ext cx="1972568" cy="284816"/>
          </a:xfrm>
        </p:spPr>
        <p:txBody>
          <a:bodyPr/>
          <a:lstStyle>
            <a:lvl1pPr algn="ctr">
              <a:defRPr>
                <a:solidFill>
                  <a:srgbClr val="FFF6EF"/>
                </a:solidFill>
              </a:defRPr>
            </a:lvl1pPr>
          </a:lstStyle>
          <a:p>
            <a:fld id="{B6171CE6-0F86-4FC3-9615-CC39A4C11FD4}" type="datetime1">
              <a:rPr lang="fi-FI" noProof="0" smtClean="0"/>
              <a:pPr/>
              <a:t>24.4.2025</a:t>
            </a:fld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6EF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grpSp>
        <p:nvGrpSpPr>
          <p:cNvPr id="25" name="Ryhmä 9">
            <a:extLst>
              <a:ext uri="{FF2B5EF4-FFF2-40B4-BE49-F238E27FC236}">
                <a16:creationId xmlns:a16="http://schemas.microsoft.com/office/drawing/2014/main" id="{1DB43CB8-F204-3540-9B5A-59F26CB01F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97447" y="200023"/>
            <a:ext cx="1126884" cy="1071627"/>
            <a:chOff x="203203" y="203198"/>
            <a:chExt cx="1117587" cy="1062785"/>
          </a:xfrm>
          <a:solidFill>
            <a:srgbClr val="FFF7F0"/>
          </a:solidFill>
        </p:grpSpPr>
        <p:sp>
          <p:nvSpPr>
            <p:cNvPr id="26" name="Vapaamuotoinen: Muoto 10">
              <a:extLst>
                <a:ext uri="{FF2B5EF4-FFF2-40B4-BE49-F238E27FC236}">
                  <a16:creationId xmlns:a16="http://schemas.microsoft.com/office/drawing/2014/main" id="{ACB09954-4942-1663-F41A-543AF9FA5310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7" name="Vapaamuotoinen: Muoto 11">
              <a:extLst>
                <a:ext uri="{FF2B5EF4-FFF2-40B4-BE49-F238E27FC236}">
                  <a16:creationId xmlns:a16="http://schemas.microsoft.com/office/drawing/2014/main" id="{44690D21-FE7D-9F0F-98C7-8723541DD727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8" name="Vapaamuotoinen: Muoto 12">
              <a:extLst>
                <a:ext uri="{FF2B5EF4-FFF2-40B4-BE49-F238E27FC236}">
                  <a16:creationId xmlns:a16="http://schemas.microsoft.com/office/drawing/2014/main" id="{9BFBFB9C-ABDD-CB8B-E191-3D1FF3C33AE5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9" name="Vapaamuotoinen: Muoto 13">
              <a:extLst>
                <a:ext uri="{FF2B5EF4-FFF2-40B4-BE49-F238E27FC236}">
                  <a16:creationId xmlns:a16="http://schemas.microsoft.com/office/drawing/2014/main" id="{8A668618-49E2-6DBE-54AF-30E80955B726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30" name="Vapaamuotoinen: Muoto 14">
              <a:extLst>
                <a:ext uri="{FF2B5EF4-FFF2-40B4-BE49-F238E27FC236}">
                  <a16:creationId xmlns:a16="http://schemas.microsoft.com/office/drawing/2014/main" id="{8ECFB1E5-3BB2-483F-E1E6-7ED41D07B16A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31" name="Vapaamuotoinen: Muoto 15">
              <a:extLst>
                <a:ext uri="{FF2B5EF4-FFF2-40B4-BE49-F238E27FC236}">
                  <a16:creationId xmlns:a16="http://schemas.microsoft.com/office/drawing/2014/main" id="{4C3973CC-3AE4-8E06-68E9-97C0C6B1D2F8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32" name="Vapaamuotoinen: Muoto 16">
              <a:extLst>
                <a:ext uri="{FF2B5EF4-FFF2-40B4-BE49-F238E27FC236}">
                  <a16:creationId xmlns:a16="http://schemas.microsoft.com/office/drawing/2014/main" id="{9B6C6612-339C-F62F-90DB-F392459C04A8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33" name="Vapaamuotoinen: Muoto 17">
              <a:extLst>
                <a:ext uri="{FF2B5EF4-FFF2-40B4-BE49-F238E27FC236}">
                  <a16:creationId xmlns:a16="http://schemas.microsoft.com/office/drawing/2014/main" id="{733157FA-F941-2BC4-1929-901D2D471212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594381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violetti">
    <p:bg>
      <p:bgPr>
        <a:solidFill>
          <a:srgbClr val="FF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6953" y="1733266"/>
            <a:ext cx="10477035" cy="2914270"/>
          </a:xfrm>
        </p:spPr>
        <p:txBody>
          <a:bodyPr anchor="ctr">
            <a:normAutofit/>
          </a:bodyPr>
          <a:lstStyle>
            <a:lvl1pPr algn="ctr">
              <a:defRPr sz="9200" spc="-25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6953" y="4894614"/>
            <a:ext cx="10477035" cy="77434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000" spc="-1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Lisää alaotsikko tähän</a:t>
            </a:r>
          </a:p>
        </p:txBody>
      </p:sp>
      <p:sp>
        <p:nvSpPr>
          <p:cNvPr id="23" name="Tekstin paikkamerkki 22">
            <a:extLst>
              <a:ext uri="{FF2B5EF4-FFF2-40B4-BE49-F238E27FC236}">
                <a16:creationId xmlns:a16="http://schemas.microsoft.com/office/drawing/2014/main" id="{463699EA-6FB5-11FA-EFF4-9EF634830E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6953" y="5780868"/>
            <a:ext cx="10477035" cy="423716"/>
          </a:xfrm>
        </p:spPr>
        <p:txBody>
          <a:bodyPr anchor="b" anchorCtr="0"/>
          <a:lstStyle>
            <a:lvl1pPr marL="0" indent="0" algn="ctr">
              <a:buNone/>
              <a:defRPr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 dirty="0"/>
              <a:t>Lisää tekstiä tähän</a:t>
            </a:r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D95F8E98-A2D7-E30E-1319-368CDF1FAE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440C446F-BCAC-7D6F-98A9-A7C2ED4872D4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4A7ADBEA-CE66-1301-501B-E3F7BAAF2E82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59A9E6E2-53EA-2E07-7385-4B02839D5454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C12932F-FB13-37D4-DC9D-BBEF385C1C8C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A821A406-3190-93B4-506F-F6D30DD05EA6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5B8BA96-4CED-7926-08D7-0E05D61B06A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F7DE9934-1616-3AF5-1843-D98F7A954971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EABD3533-6A1F-7B8F-3045-7145CF403F02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07635" y="6269995"/>
            <a:ext cx="1972568" cy="284816"/>
          </a:xfrm>
        </p:spPr>
        <p:txBody>
          <a:bodyPr/>
          <a:lstStyle>
            <a:lvl1pPr algn="ctr">
              <a:defRPr/>
            </a:lvl1pPr>
          </a:lstStyle>
          <a:p>
            <a:fld id="{B6171CE6-0F86-4FC3-9615-CC39A4C11FD4}" type="datetime1">
              <a:rPr lang="fi-FI" noProof="0" smtClean="0"/>
              <a:pPr/>
              <a:t>24.4.2025</a:t>
            </a:fld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08992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vihreä">
    <p:bg>
      <p:bgPr>
        <a:solidFill>
          <a:srgbClr val="B4FF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6953" y="1733266"/>
            <a:ext cx="10477035" cy="2914270"/>
          </a:xfrm>
        </p:spPr>
        <p:txBody>
          <a:bodyPr anchor="ctr">
            <a:normAutofit/>
          </a:bodyPr>
          <a:lstStyle>
            <a:lvl1pPr algn="ctr">
              <a:defRPr sz="9200" spc="-25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6953" y="4894614"/>
            <a:ext cx="10477035" cy="77434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000" spc="-1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Lisää alaotsikko tähän</a:t>
            </a:r>
          </a:p>
        </p:txBody>
      </p:sp>
      <p:sp>
        <p:nvSpPr>
          <p:cNvPr id="23" name="Tekstin paikkamerkki 22">
            <a:extLst>
              <a:ext uri="{FF2B5EF4-FFF2-40B4-BE49-F238E27FC236}">
                <a16:creationId xmlns:a16="http://schemas.microsoft.com/office/drawing/2014/main" id="{463699EA-6FB5-11FA-EFF4-9EF634830E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6953" y="5780868"/>
            <a:ext cx="10477035" cy="423716"/>
          </a:xfrm>
        </p:spPr>
        <p:txBody>
          <a:bodyPr anchor="b" anchorCtr="0"/>
          <a:lstStyle>
            <a:lvl1pPr marL="0" indent="0" algn="ctr">
              <a:buNone/>
              <a:defRPr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 dirty="0"/>
              <a:t>Lisää tekstiä tähän</a:t>
            </a:r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D95F8E98-A2D7-E30E-1319-368CDF1FAE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440C446F-BCAC-7D6F-98A9-A7C2ED4872D4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4A7ADBEA-CE66-1301-501B-E3F7BAAF2E82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59A9E6E2-53EA-2E07-7385-4B02839D5454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C12932F-FB13-37D4-DC9D-BBEF385C1C8C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A821A406-3190-93B4-506F-F6D30DD05EA6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5B8BA96-4CED-7926-08D7-0E05D61B06A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F7DE9934-1616-3AF5-1843-D98F7A954971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EABD3533-6A1F-7B8F-3045-7145CF403F02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07635" y="6269995"/>
            <a:ext cx="1972568" cy="284816"/>
          </a:xfrm>
        </p:spPr>
        <p:txBody>
          <a:bodyPr/>
          <a:lstStyle>
            <a:lvl1pPr algn="ctr">
              <a:defRPr/>
            </a:lvl1pPr>
          </a:lstStyle>
          <a:p>
            <a:fld id="{B6171CE6-0F86-4FC3-9615-CC39A4C11FD4}" type="datetime1">
              <a:rPr lang="fi-FI" noProof="0" smtClean="0"/>
              <a:pPr/>
              <a:t>24.4.2025</a:t>
            </a:fld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6236719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sininen">
    <p:bg>
      <p:bgPr>
        <a:solidFill>
          <a:srgbClr val="DCE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6953" y="1733266"/>
            <a:ext cx="10477035" cy="2914270"/>
          </a:xfrm>
        </p:spPr>
        <p:txBody>
          <a:bodyPr anchor="ctr">
            <a:normAutofit/>
          </a:bodyPr>
          <a:lstStyle>
            <a:lvl1pPr algn="ctr">
              <a:defRPr sz="9200" spc="-25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6953" y="4894614"/>
            <a:ext cx="10477035" cy="77434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000" spc="-1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Lisää alaotsikko tähän</a:t>
            </a:r>
          </a:p>
        </p:txBody>
      </p:sp>
      <p:sp>
        <p:nvSpPr>
          <p:cNvPr id="23" name="Tekstin paikkamerkki 22">
            <a:extLst>
              <a:ext uri="{FF2B5EF4-FFF2-40B4-BE49-F238E27FC236}">
                <a16:creationId xmlns:a16="http://schemas.microsoft.com/office/drawing/2014/main" id="{463699EA-6FB5-11FA-EFF4-9EF634830E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6953" y="5780868"/>
            <a:ext cx="10477035" cy="423716"/>
          </a:xfrm>
        </p:spPr>
        <p:txBody>
          <a:bodyPr anchor="b" anchorCtr="0"/>
          <a:lstStyle>
            <a:lvl1pPr marL="0" indent="0" algn="ctr">
              <a:buNone/>
              <a:defRPr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 dirty="0"/>
              <a:t>Lisää tekstiä tähän</a:t>
            </a:r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D95F8E98-A2D7-E30E-1319-368CDF1FAE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440C446F-BCAC-7D6F-98A9-A7C2ED4872D4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4A7ADBEA-CE66-1301-501B-E3F7BAAF2E82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59A9E6E2-53EA-2E07-7385-4B02839D5454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C12932F-FB13-37D4-DC9D-BBEF385C1C8C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A821A406-3190-93B4-506F-F6D30DD05EA6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5B8BA96-4CED-7926-08D7-0E05D61B06A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F7DE9934-1616-3AF5-1843-D98F7A954971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EABD3533-6A1F-7B8F-3045-7145CF403F02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07635" y="6269995"/>
            <a:ext cx="1972568" cy="284816"/>
          </a:xfrm>
        </p:spPr>
        <p:txBody>
          <a:bodyPr/>
          <a:lstStyle>
            <a:lvl1pPr algn="ctr">
              <a:defRPr/>
            </a:lvl1pPr>
          </a:lstStyle>
          <a:p>
            <a:fld id="{B6171CE6-0F86-4FC3-9615-CC39A4C11FD4}" type="datetime1">
              <a:rPr lang="fi-FI" noProof="0" smtClean="0"/>
              <a:pPr/>
              <a:t>24.4.2025</a:t>
            </a:fld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10087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punainen">
    <p:bg>
      <p:bgPr>
        <a:solidFill>
          <a:srgbClr val="FF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6953" y="1733266"/>
            <a:ext cx="10477035" cy="2914270"/>
          </a:xfrm>
        </p:spPr>
        <p:txBody>
          <a:bodyPr anchor="ctr">
            <a:normAutofit/>
          </a:bodyPr>
          <a:lstStyle>
            <a:lvl1pPr algn="ctr">
              <a:defRPr sz="9200" spc="-25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6953" y="4894614"/>
            <a:ext cx="10477035" cy="77434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000" spc="-1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Lisää alaotsikko tähän</a:t>
            </a:r>
          </a:p>
        </p:txBody>
      </p:sp>
      <p:sp>
        <p:nvSpPr>
          <p:cNvPr id="23" name="Tekstin paikkamerkki 22">
            <a:extLst>
              <a:ext uri="{FF2B5EF4-FFF2-40B4-BE49-F238E27FC236}">
                <a16:creationId xmlns:a16="http://schemas.microsoft.com/office/drawing/2014/main" id="{463699EA-6FB5-11FA-EFF4-9EF634830E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6953" y="5780868"/>
            <a:ext cx="10477035" cy="423716"/>
          </a:xfrm>
        </p:spPr>
        <p:txBody>
          <a:bodyPr anchor="b" anchorCtr="0"/>
          <a:lstStyle>
            <a:lvl1pPr marL="0" indent="0" algn="ctr">
              <a:buNone/>
              <a:defRPr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 dirty="0"/>
              <a:t>Lisää tekstiä tähän</a:t>
            </a:r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D95F8E98-A2D7-E30E-1319-368CDF1FAE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440C446F-BCAC-7D6F-98A9-A7C2ED4872D4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4A7ADBEA-CE66-1301-501B-E3F7BAAF2E82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59A9E6E2-53EA-2E07-7385-4B02839D5454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C12932F-FB13-37D4-DC9D-BBEF385C1C8C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A821A406-3190-93B4-506F-F6D30DD05EA6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5B8BA96-4CED-7926-08D7-0E05D61B06A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F7DE9934-1616-3AF5-1843-D98F7A954971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EABD3533-6A1F-7B8F-3045-7145CF403F02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07635" y="6269995"/>
            <a:ext cx="1972568" cy="284816"/>
          </a:xfrm>
        </p:spPr>
        <p:txBody>
          <a:bodyPr/>
          <a:lstStyle>
            <a:lvl1pPr algn="ctr">
              <a:defRPr/>
            </a:lvl1pPr>
          </a:lstStyle>
          <a:p>
            <a:fld id="{B6171CE6-0F86-4FC3-9615-CC39A4C11FD4}" type="datetime1">
              <a:rPr lang="fi-FI" noProof="0" smtClean="0"/>
              <a:pPr/>
              <a:t>24.4.2025</a:t>
            </a:fld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690041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keltainen">
    <p:bg>
      <p:bgPr>
        <a:solidFill>
          <a:srgbClr val="FFFA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6953" y="1733266"/>
            <a:ext cx="10477035" cy="2914270"/>
          </a:xfrm>
        </p:spPr>
        <p:txBody>
          <a:bodyPr anchor="ctr">
            <a:normAutofit/>
          </a:bodyPr>
          <a:lstStyle>
            <a:lvl1pPr algn="ctr">
              <a:defRPr sz="9200" spc="-25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6953" y="4894614"/>
            <a:ext cx="10477035" cy="77434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000" spc="-1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Lisää alaotsikko tähän</a:t>
            </a:r>
          </a:p>
        </p:txBody>
      </p:sp>
      <p:sp>
        <p:nvSpPr>
          <p:cNvPr id="23" name="Tekstin paikkamerkki 22">
            <a:extLst>
              <a:ext uri="{FF2B5EF4-FFF2-40B4-BE49-F238E27FC236}">
                <a16:creationId xmlns:a16="http://schemas.microsoft.com/office/drawing/2014/main" id="{463699EA-6FB5-11FA-EFF4-9EF634830E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6953" y="5780868"/>
            <a:ext cx="10477035" cy="423716"/>
          </a:xfrm>
        </p:spPr>
        <p:txBody>
          <a:bodyPr anchor="b" anchorCtr="0"/>
          <a:lstStyle>
            <a:lvl1pPr marL="0" indent="0" algn="ctr">
              <a:buNone/>
              <a:defRPr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 dirty="0"/>
              <a:t>Lisää tekstiä tähän</a:t>
            </a:r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D95F8E98-A2D7-E30E-1319-368CDF1FAE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440C446F-BCAC-7D6F-98A9-A7C2ED4872D4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4A7ADBEA-CE66-1301-501B-E3F7BAAF2E82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59A9E6E2-53EA-2E07-7385-4B02839D5454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C12932F-FB13-37D4-DC9D-BBEF385C1C8C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A821A406-3190-93B4-506F-F6D30DD05EA6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5B8BA96-4CED-7926-08D7-0E05D61B06A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F7DE9934-1616-3AF5-1843-D98F7A954971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EABD3533-6A1F-7B8F-3045-7145CF403F02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07635" y="6269995"/>
            <a:ext cx="1972568" cy="284816"/>
          </a:xfrm>
        </p:spPr>
        <p:txBody>
          <a:bodyPr/>
          <a:lstStyle>
            <a:lvl1pPr algn="ctr">
              <a:defRPr/>
            </a:lvl1pPr>
          </a:lstStyle>
          <a:p>
            <a:fld id="{B6171CE6-0F86-4FC3-9615-CC39A4C11FD4}" type="datetime1">
              <a:rPr lang="fi-FI" noProof="0" smtClean="0"/>
              <a:pPr/>
              <a:t>24.4.2025</a:t>
            </a:fld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2541437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noProof="0" dirty="0"/>
              <a:t>Lisää otsikko tähän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76517" y="2272553"/>
            <a:ext cx="11447929" cy="337589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19F51-E5C9-4EA5-AD5A-0E73BC02374E}" type="datetime1">
              <a:rPr lang="fi-FI" noProof="0" smtClean="0"/>
              <a:t>24.4.2025</a:t>
            </a:fld>
            <a:endParaRPr lang="fi-FI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6086885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2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76517" y="2272553"/>
            <a:ext cx="5402491" cy="3375893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B50D57F-92B8-8C62-9F06-00B251928CA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105233" y="2272553"/>
            <a:ext cx="5402491" cy="3375893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93A75-1D0C-4BBF-BE8E-1C65555F6618}" type="datetime1">
              <a:rPr lang="fi-FI" noProof="0" smtClean="0"/>
              <a:t>24.4.2025</a:t>
            </a:fld>
            <a:endParaRPr lang="fi-FI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6712974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afi tai taulu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557865"/>
            <a:ext cx="5317846" cy="1988565"/>
          </a:xfrm>
        </p:spPr>
        <p:txBody>
          <a:bodyPr anchor="b"/>
          <a:lstStyle>
            <a:lvl1pPr>
              <a:defRPr spc="-200" baseline="0"/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0F7B559E-6045-F357-12A2-EE12102F2E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6238" y="2774122"/>
            <a:ext cx="5318125" cy="2848465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4954B59D-6963-E772-85EF-175EAA3F8B5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0" y="753978"/>
            <a:ext cx="5728446" cy="753979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80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12" name="Kaavion paikkamerkki 11">
            <a:extLst>
              <a:ext uri="{FF2B5EF4-FFF2-40B4-BE49-F238E27FC236}">
                <a16:creationId xmlns:a16="http://schemas.microsoft.com/office/drawing/2014/main" id="{BB611A4E-DEEE-A0E8-D114-FCFC93862A68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096000" y="1700463"/>
            <a:ext cx="5719482" cy="3922124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 noProof="0" dirty="0"/>
              <a:t>Lisää kaavio napsauttamalla kuvaketta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19F51-E5C9-4EA5-AD5A-0E73BC02374E}" type="datetime1">
              <a:rPr lang="fi-FI" noProof="0" smtClean="0"/>
              <a:t>24.4.2025</a:t>
            </a:fld>
            <a:endParaRPr lang="fi-FI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3533888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nkilöesitte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545030"/>
            <a:ext cx="11293593" cy="754100"/>
          </a:xfrm>
        </p:spPr>
        <p:txBody>
          <a:bodyPr>
            <a:normAutofit/>
          </a:bodyPr>
          <a:lstStyle>
            <a:lvl1pPr>
              <a:defRPr sz="5000" spc="-200" baseline="0"/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3C6DFD1E-25B9-3130-78C2-F506DD351C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6519" y="1462157"/>
            <a:ext cx="2088000" cy="21910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 dirty="0"/>
              <a:t>Lisää kuva napsauttamalla kuvaketta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2003F933-4036-B73D-C25D-1264A7279C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5491" y="3816210"/>
            <a:ext cx="2088000" cy="688975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pc="-50" baseline="0">
                <a:latin typeface="+mj-lt"/>
              </a:defRPr>
            </a:lvl1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12" name="Tekstin paikkamerkki 10">
            <a:extLst>
              <a:ext uri="{FF2B5EF4-FFF2-40B4-BE49-F238E27FC236}">
                <a16:creationId xmlns:a16="http://schemas.microsoft.com/office/drawing/2014/main" id="{71D354F0-5E0A-1D3D-B980-867CDBB473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5491" y="4653121"/>
            <a:ext cx="2088000" cy="963406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800">
                <a:latin typeface="+mn-lt"/>
              </a:defRPr>
            </a:lvl1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94025492-7AE0-36A5-8BE4-FAC3F9840C1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677917" y="1462157"/>
            <a:ext cx="2088000" cy="21910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 dirty="0"/>
              <a:t>Lisää kuva napsauttamalla kuvaketta</a:t>
            </a:r>
          </a:p>
        </p:txBody>
      </p:sp>
      <p:sp>
        <p:nvSpPr>
          <p:cNvPr id="14" name="Tekstin paikkamerkki 10">
            <a:extLst>
              <a:ext uri="{FF2B5EF4-FFF2-40B4-BE49-F238E27FC236}">
                <a16:creationId xmlns:a16="http://schemas.microsoft.com/office/drawing/2014/main" id="{9759F812-6A78-B94C-7736-7B1EB6F1FE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77917" y="3816210"/>
            <a:ext cx="2088000" cy="688975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pc="-50" baseline="0">
                <a:latin typeface="+mj-lt"/>
              </a:defRPr>
            </a:lvl1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15" name="Tekstin paikkamerkki 10">
            <a:extLst>
              <a:ext uri="{FF2B5EF4-FFF2-40B4-BE49-F238E27FC236}">
                <a16:creationId xmlns:a16="http://schemas.microsoft.com/office/drawing/2014/main" id="{F10FC5E0-9C18-ABE4-1C1D-199D3DC17D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77917" y="4653121"/>
            <a:ext cx="2088000" cy="963406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800">
                <a:latin typeface="+mn-lt"/>
              </a:defRPr>
            </a:lvl1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B9E0C15F-CB46-1A9E-672F-794D125ACEC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979315" y="1462157"/>
            <a:ext cx="2088000" cy="21924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 dirty="0"/>
              <a:t>Lisää kuva napsauttamalla kuvaketta</a:t>
            </a:r>
          </a:p>
        </p:txBody>
      </p:sp>
      <p:sp>
        <p:nvSpPr>
          <p:cNvPr id="17" name="Tekstin paikkamerkki 10">
            <a:extLst>
              <a:ext uri="{FF2B5EF4-FFF2-40B4-BE49-F238E27FC236}">
                <a16:creationId xmlns:a16="http://schemas.microsoft.com/office/drawing/2014/main" id="{4056000E-738D-0FB6-B542-9719E2D978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70343" y="3816210"/>
            <a:ext cx="2096972" cy="688975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pc="-50" baseline="0">
                <a:latin typeface="+mj-lt"/>
              </a:defRPr>
            </a:lvl1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18" name="Tekstin paikkamerkki 10">
            <a:extLst>
              <a:ext uri="{FF2B5EF4-FFF2-40B4-BE49-F238E27FC236}">
                <a16:creationId xmlns:a16="http://schemas.microsoft.com/office/drawing/2014/main" id="{6BD22EF5-9153-5222-D7A5-F62B5427CD1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79315" y="4653121"/>
            <a:ext cx="2096972" cy="963406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800">
                <a:latin typeface="+mn-lt"/>
              </a:defRPr>
            </a:lvl1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98DE1965-1677-8A90-2B34-004BAD2FEB6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280713" y="1462157"/>
            <a:ext cx="2088000" cy="21910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 dirty="0"/>
              <a:t>Lisää kuva napsauttamalla kuvaketta</a:t>
            </a:r>
          </a:p>
        </p:txBody>
      </p:sp>
      <p:sp>
        <p:nvSpPr>
          <p:cNvPr id="20" name="Tekstin paikkamerkki 10">
            <a:extLst>
              <a:ext uri="{FF2B5EF4-FFF2-40B4-BE49-F238E27FC236}">
                <a16:creationId xmlns:a16="http://schemas.microsoft.com/office/drawing/2014/main" id="{9A00C853-70F5-D639-E3A2-2176CA2CED4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271742" y="3816210"/>
            <a:ext cx="2096972" cy="688975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pc="-50" baseline="0">
                <a:latin typeface="+mj-lt"/>
              </a:defRPr>
            </a:lvl1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21" name="Tekstin paikkamerkki 10">
            <a:extLst>
              <a:ext uri="{FF2B5EF4-FFF2-40B4-BE49-F238E27FC236}">
                <a16:creationId xmlns:a16="http://schemas.microsoft.com/office/drawing/2014/main" id="{503FF37F-2F8A-20AF-B309-D0D2E31B243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289685" y="4653121"/>
            <a:ext cx="2088001" cy="963406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800">
                <a:latin typeface="+mn-lt"/>
              </a:defRPr>
            </a:lvl1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9BC5DE80-4959-34E9-2754-7FEBB4109061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582111" y="1462157"/>
            <a:ext cx="2088000" cy="21910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 dirty="0"/>
              <a:t>Lisää kuva napsauttamalla kuvaketta</a:t>
            </a:r>
          </a:p>
        </p:txBody>
      </p:sp>
      <p:sp>
        <p:nvSpPr>
          <p:cNvPr id="5" name="Tekstin paikkamerkki 10">
            <a:extLst>
              <a:ext uri="{FF2B5EF4-FFF2-40B4-BE49-F238E27FC236}">
                <a16:creationId xmlns:a16="http://schemas.microsoft.com/office/drawing/2014/main" id="{170525FA-72D8-A877-0B0C-64BE3B2121A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582112" y="3816210"/>
            <a:ext cx="2088000" cy="688975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pc="-50" baseline="0">
                <a:latin typeface="+mj-lt"/>
              </a:defRPr>
            </a:lvl1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10" name="Tekstin paikkamerkki 10">
            <a:extLst>
              <a:ext uri="{FF2B5EF4-FFF2-40B4-BE49-F238E27FC236}">
                <a16:creationId xmlns:a16="http://schemas.microsoft.com/office/drawing/2014/main" id="{7F1F6485-99C5-FB54-D191-3C1001269DC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582112" y="4653121"/>
            <a:ext cx="2088000" cy="963406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800">
                <a:latin typeface="+mn-lt"/>
              </a:defRPr>
            </a:lvl1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19F51-E5C9-4EA5-AD5A-0E73BC02374E}" type="datetime1">
              <a:rPr lang="fi-FI" noProof="0" smtClean="0"/>
              <a:t>24.4.2025</a:t>
            </a:fld>
            <a:endParaRPr lang="fi-FI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512011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kuvalla pipo">
    <p:bg>
      <p:bgPr>
        <a:solidFill>
          <a:srgbClr val="B4FF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Kuvan paikkamerkki 8">
            <a:extLst>
              <a:ext uri="{FF2B5EF4-FFF2-40B4-BE49-F238E27FC236}">
                <a16:creationId xmlns:a16="http://schemas.microsoft.com/office/drawing/2014/main" id="{81052C35-1278-CF9B-90CE-2492735AD73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3572" y="0"/>
            <a:ext cx="8758428" cy="6858000"/>
          </a:xfrm>
          <a:prstGeom prst="rect">
            <a:avLst/>
          </a:prstGeom>
        </p:spPr>
      </p:pic>
      <p:sp>
        <p:nvSpPr>
          <p:cNvPr id="3" name="Suorakulmio 21">
            <a:extLst>
              <a:ext uri="{FF2B5EF4-FFF2-40B4-BE49-F238E27FC236}">
                <a16:creationId xmlns:a16="http://schemas.microsoft.com/office/drawing/2014/main" id="{CC14B373-2F5E-D127-4F6D-B77258845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33570" y="3429000"/>
            <a:ext cx="3433571" cy="3429000"/>
          </a:xfrm>
          <a:prstGeom prst="rect">
            <a:avLst/>
          </a:prstGeom>
          <a:solidFill>
            <a:srgbClr val="B4FF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grpSp>
        <p:nvGrpSpPr>
          <p:cNvPr id="10" name="Ryhmä 9">
            <a:extLst>
              <a:ext uri="{FF2B5EF4-FFF2-40B4-BE49-F238E27FC236}">
                <a16:creationId xmlns:a16="http://schemas.microsoft.com/office/drawing/2014/main" id="{6B17C079-3319-DC26-44A9-380683636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63835" y="237701"/>
            <a:ext cx="3105897" cy="2953599"/>
            <a:chOff x="203203" y="203198"/>
            <a:chExt cx="1117587" cy="1062785"/>
          </a:xfrm>
        </p:grpSpPr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BCABC861-8524-85F9-F756-A6ED24CB82EB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527BBF29-0D7D-E7D2-0C6B-F52CED370805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6891EF07-6FE5-932D-5471-6AB8430B2877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BA895791-B656-59A9-01FB-C88134131A15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CC5BF34A-D3C5-29AF-0507-491580995DE1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312F966-2A5D-80FA-E0C6-78D5AC981A34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530F09BF-1A2D-B1DC-9B9F-1171E3E2DBB2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1EFF7B6-19DF-63BA-8D9F-AAC3119D0AE8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D5BF6AD2-2A55-712D-15E3-5CD600E766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883185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2" name="Tekstin paikkamerkki 22">
            <a:extLst>
              <a:ext uri="{FF2B5EF4-FFF2-40B4-BE49-F238E27FC236}">
                <a16:creationId xmlns:a16="http://schemas.microsoft.com/office/drawing/2014/main" id="{F2A26BBC-33CA-82E8-66E2-053FAE1A04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000" y="3693599"/>
            <a:ext cx="3006000" cy="1929600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buNone/>
              <a:defRPr spc="-50"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4" name="Tekstiruutu 18">
            <a:extLst>
              <a:ext uri="{FF2B5EF4-FFF2-40B4-BE49-F238E27FC236}">
                <a16:creationId xmlns:a16="http://schemas.microsoft.com/office/drawing/2014/main" id="{F8225031-91D1-86EF-B16A-D2E576D371DD}"/>
              </a:ext>
            </a:extLst>
          </p:cNvPr>
          <p:cNvSpPr txBox="1"/>
          <p:nvPr userDrawn="1"/>
        </p:nvSpPr>
        <p:spPr>
          <a:xfrm>
            <a:off x="3636000" y="5704241"/>
            <a:ext cx="3006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600" spc="-20" baseline="0" noProof="0" dirty="0"/>
              <a:t>Terveyden ja </a:t>
            </a:r>
          </a:p>
          <a:p>
            <a:r>
              <a:rPr lang="fi-FI" sz="1600" spc="-20" baseline="0" noProof="0" dirty="0"/>
              <a:t>hyvinvoinnin laitos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91CE8C-75CC-8BC9-581D-B06FBA83B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35451" y="6269995"/>
            <a:ext cx="1972568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600" spc="-40" baseline="0">
                <a:solidFill>
                  <a:schemeClr val="tx1"/>
                </a:solidFill>
              </a:defRPr>
            </a:lvl1pPr>
          </a:lstStyle>
          <a:p>
            <a:fld id="{76BE8DE8-6261-4CD3-8D49-9AB11C9718BA}" type="datetime1">
              <a:rPr lang="fi-FI" noProof="0" smtClean="0"/>
              <a:pPr/>
              <a:t>24.4.2025</a:t>
            </a:fld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9424550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 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noProof="0" dirty="0"/>
              <a:t>Lisää otsikko tähän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DCF7E-D6E4-477D-A5E7-E03E473A7D52}" type="datetime1">
              <a:rPr lang="fi-FI" noProof="0" smtClean="0"/>
              <a:t>24.4.2025</a:t>
            </a:fld>
            <a:endParaRPr lang="fi-FI" noProof="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058178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hjä 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A614DC4-811D-E732-E1A9-766492F07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7" y="-428169"/>
            <a:ext cx="11447929" cy="301754"/>
          </a:xfrm>
        </p:spPr>
        <p:txBody>
          <a:bodyPr anchor="b" anchorCtr="0"/>
          <a:lstStyle>
            <a:lvl1pPr>
              <a:defRPr sz="1400" spc="-50" baseline="0"/>
            </a:lvl1pPr>
          </a:lstStyle>
          <a:p>
            <a:r>
              <a:rPr lang="fi-FI" noProof="0" dirty="0"/>
              <a:t>Otsikko lukulaitteita varten</a:t>
            </a:r>
          </a:p>
        </p:txBody>
      </p:sp>
    </p:spTree>
    <p:extLst>
      <p:ext uri="{BB962C8B-B14F-4D97-AF65-F5344CB8AC3E}">
        <p14:creationId xmlns:p14="http://schemas.microsoft.com/office/powerpoint/2010/main" val="15951757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ai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A614DC4-811D-E732-E1A9-766492F07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7" y="-428169"/>
            <a:ext cx="11447929" cy="301754"/>
          </a:xfrm>
        </p:spPr>
        <p:txBody>
          <a:bodyPr anchor="b" anchorCtr="0"/>
          <a:lstStyle>
            <a:lvl1pPr>
              <a:defRPr sz="1400" spc="-50" baseline="0"/>
            </a:lvl1pPr>
          </a:lstStyle>
          <a:p>
            <a:r>
              <a:rPr lang="fi-FI" noProof="0" dirty="0"/>
              <a:t>Otsikko lukulaitteita varten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518D071-2B59-C96E-6104-2A3A83A23A8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 noProof="0" dirty="0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8397238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en sivu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AB8E4D65-CABD-C79C-680A-7F71422D48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599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 dirty="0"/>
              <a:t>Lisää kuva napsauttamalla kuvaketta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557866"/>
            <a:ext cx="5231502" cy="1988564"/>
          </a:xfrm>
        </p:spPr>
        <p:txBody>
          <a:bodyPr anchor="b"/>
          <a:lstStyle/>
          <a:p>
            <a:r>
              <a:rPr lang="fi-FI" noProof="0" dirty="0"/>
              <a:t>Lisää otsikko tähän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7B9F0533-6D2D-7E7F-A366-F9F3682A7B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238" y="2798064"/>
            <a:ext cx="5232400" cy="2811780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8E29D9-0822-D49C-1B29-63768B851AF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6BE8DE8-6261-4CD3-8D49-9AB11C9718BA}" type="datetime1">
              <a:rPr lang="fi-FI" noProof="0" smtClean="0"/>
              <a:pPr/>
              <a:t>24.4.2025</a:t>
            </a:fld>
            <a:endParaRPr lang="fi-FI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D40D5E-85B1-0C56-D007-56A27740976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1840109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en sivun kuva violetti n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557866"/>
            <a:ext cx="5231502" cy="1988564"/>
          </a:xfrm>
        </p:spPr>
        <p:txBody>
          <a:bodyPr anchor="b"/>
          <a:lstStyle/>
          <a:p>
            <a:r>
              <a:rPr lang="fi-FI" noProof="0" dirty="0"/>
              <a:t>Lisää otsikko tähän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7B9F0533-6D2D-7E7F-A366-F9F3682A7B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238" y="2798064"/>
            <a:ext cx="5232400" cy="2811780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58B4C86C-6C41-0B0F-179D-39748A67D4A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599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 dirty="0"/>
              <a:t>Lisää kuva napsauttamalla kuvaketta</a:t>
            </a:r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4788870C-EEEC-0256-F974-F3A60DD573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0" y="3812208"/>
            <a:ext cx="3043583" cy="3045791"/>
          </a:xfrm>
          <a:solidFill>
            <a:srgbClr val="FFE1FF"/>
          </a:solidFill>
        </p:spPr>
        <p:txBody>
          <a:bodyPr lIns="180000" tIns="180000" rIns="72000"/>
          <a:lstStyle>
            <a:lvl1pPr marL="0" indent="0">
              <a:lnSpc>
                <a:spcPct val="95000"/>
              </a:lnSpc>
              <a:buNone/>
              <a:defRPr sz="2800" spc="-70" baseline="0"/>
            </a:lvl1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19F51-E5C9-4EA5-AD5A-0E73BC02374E}" type="datetime1">
              <a:rPr lang="fi-FI" noProof="0" smtClean="0"/>
              <a:t>24.4.2025</a:t>
            </a:fld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42482194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en sivun kuva vihreä n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A6B46CC0-9B08-F6BD-6B08-FF8F34EFE78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599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 dirty="0"/>
              <a:t>Lisää kuva napsauttamalla kuvaketta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557866"/>
            <a:ext cx="5231502" cy="1988564"/>
          </a:xfrm>
        </p:spPr>
        <p:txBody>
          <a:bodyPr anchor="b"/>
          <a:lstStyle>
            <a:lvl1pPr>
              <a:defRPr baseline="0"/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7B9F0533-6D2D-7E7F-A366-F9F3682A7B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238" y="2798064"/>
            <a:ext cx="5232400" cy="2811780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13" name="Tekstin paikkamerkki 11">
            <a:extLst>
              <a:ext uri="{FF2B5EF4-FFF2-40B4-BE49-F238E27FC236}">
                <a16:creationId xmlns:a16="http://schemas.microsoft.com/office/drawing/2014/main" id="{128E762A-4CE0-A725-4E9E-4E9AC3EA25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4000" y="3812208"/>
            <a:ext cx="3043583" cy="3045791"/>
          </a:xfrm>
          <a:solidFill>
            <a:srgbClr val="B4FFAA"/>
          </a:solidFill>
        </p:spPr>
        <p:txBody>
          <a:bodyPr lIns="180000" tIns="180000" rIns="72000"/>
          <a:lstStyle>
            <a:lvl1pPr marL="0" indent="0">
              <a:lnSpc>
                <a:spcPct val="95000"/>
              </a:lnSpc>
              <a:buNone/>
              <a:defRPr sz="2800" spc="-70" baseline="0"/>
            </a:lvl1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19F51-E5C9-4EA5-AD5A-0E73BC02374E}" type="datetime1">
              <a:rPr lang="fi-FI" noProof="0" smtClean="0"/>
              <a:t>24.4.2025</a:t>
            </a:fld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7558524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en sivun kuva sininen n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32F809D4-1743-A3E9-3A4F-FD688BED92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599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 dirty="0"/>
              <a:t>Lisää kuva napsauttamalla kuvaketta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557866"/>
            <a:ext cx="5231502" cy="1988564"/>
          </a:xfrm>
        </p:spPr>
        <p:txBody>
          <a:bodyPr anchor="b"/>
          <a:lstStyle/>
          <a:p>
            <a:r>
              <a:rPr lang="fi-FI" noProof="0" dirty="0"/>
              <a:t>Lisää otsikko tähän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7B9F0533-6D2D-7E7F-A366-F9F3682A7B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238" y="2798064"/>
            <a:ext cx="5232400" cy="2811780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13" name="Tekstin paikkamerkki 11">
            <a:extLst>
              <a:ext uri="{FF2B5EF4-FFF2-40B4-BE49-F238E27FC236}">
                <a16:creationId xmlns:a16="http://schemas.microsoft.com/office/drawing/2014/main" id="{128E762A-4CE0-A725-4E9E-4E9AC3EA25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5382" y="0"/>
            <a:ext cx="3021723" cy="3045791"/>
          </a:xfrm>
          <a:solidFill>
            <a:srgbClr val="DCEFFE"/>
          </a:solidFill>
        </p:spPr>
        <p:txBody>
          <a:bodyPr lIns="180000" tIns="180000" rIns="72000"/>
          <a:lstStyle>
            <a:lvl1pPr marL="0" indent="0">
              <a:lnSpc>
                <a:spcPct val="95000"/>
              </a:lnSpc>
              <a:buNone/>
              <a:defRPr sz="2800" spc="-70" baseline="0"/>
            </a:lvl1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19F51-E5C9-4EA5-AD5A-0E73BC02374E}" type="datetime1">
              <a:rPr lang="fi-FI" noProof="0" smtClean="0"/>
              <a:t>24.4.2025</a:t>
            </a:fld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40866569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en sivun kuva punainen n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461A3ACA-035B-13A6-1289-B9430BC286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599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 dirty="0"/>
              <a:t>Lisää kuva napsauttamalla kuvaketta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557866"/>
            <a:ext cx="5231502" cy="1988564"/>
          </a:xfrm>
        </p:spPr>
        <p:txBody>
          <a:bodyPr anchor="b"/>
          <a:lstStyle/>
          <a:p>
            <a:r>
              <a:rPr lang="fi-FI" noProof="0" dirty="0"/>
              <a:t>Lisää otsikko tähän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7B9F0533-6D2D-7E7F-A366-F9F3682A7B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238" y="2798064"/>
            <a:ext cx="5232400" cy="2811780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4788870C-EEEC-0256-F974-F3A60DD573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0" y="3812209"/>
            <a:ext cx="3043583" cy="3045791"/>
          </a:xfrm>
          <a:solidFill>
            <a:srgbClr val="FFE6E6"/>
          </a:solidFill>
        </p:spPr>
        <p:txBody>
          <a:bodyPr lIns="180000" tIns="180000" rIns="72000"/>
          <a:lstStyle>
            <a:lvl1pPr marL="0" indent="0">
              <a:lnSpc>
                <a:spcPct val="95000"/>
              </a:lnSpc>
              <a:buNone/>
              <a:defRPr sz="2800" spc="-70" baseline="0"/>
            </a:lvl1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19F51-E5C9-4EA5-AD5A-0E73BC02374E}" type="datetime1">
              <a:rPr lang="fi-FI" noProof="0" smtClean="0"/>
              <a:t>24.4.2025</a:t>
            </a:fld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5661222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en sivun kuva keltainen n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A6B46CC0-9B08-F6BD-6B08-FF8F34EFE78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599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 dirty="0"/>
              <a:t>Lisää kuva napsauttamalla kuvaketta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557866"/>
            <a:ext cx="5231502" cy="1988564"/>
          </a:xfrm>
        </p:spPr>
        <p:txBody>
          <a:bodyPr anchor="b"/>
          <a:lstStyle>
            <a:lvl1pPr>
              <a:defRPr baseline="0"/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7B9F0533-6D2D-7E7F-A366-F9F3682A7B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238" y="2798064"/>
            <a:ext cx="5232400" cy="2811780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13" name="Tekstin paikkamerkki 11">
            <a:extLst>
              <a:ext uri="{FF2B5EF4-FFF2-40B4-BE49-F238E27FC236}">
                <a16:creationId xmlns:a16="http://schemas.microsoft.com/office/drawing/2014/main" id="{128E762A-4CE0-A725-4E9E-4E9AC3EA25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4000" y="0"/>
            <a:ext cx="3043583" cy="3045791"/>
          </a:xfrm>
          <a:solidFill>
            <a:srgbClr val="FFFAC3"/>
          </a:solidFill>
        </p:spPr>
        <p:txBody>
          <a:bodyPr lIns="180000" tIns="180000" rIns="72000"/>
          <a:lstStyle>
            <a:lvl1pPr marL="0" indent="0">
              <a:lnSpc>
                <a:spcPct val="95000"/>
              </a:lnSpc>
              <a:buNone/>
              <a:defRPr sz="2800" spc="-70" baseline="0"/>
            </a:lvl1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19F51-E5C9-4EA5-AD5A-0E73BC02374E}" type="datetime1">
              <a:rPr lang="fi-FI" noProof="0" smtClean="0"/>
              <a:t>24.4.2025</a:t>
            </a:fld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666173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ilman kuvaa violetti">
    <p:bg>
      <p:bgPr>
        <a:solidFill>
          <a:srgbClr val="FF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AC0F3A71-AAB0-F29B-041A-2BC95C03E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6096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557866"/>
            <a:ext cx="5231502" cy="1986349"/>
          </a:xfrm>
        </p:spPr>
        <p:txBody>
          <a:bodyPr anchor="b"/>
          <a:lstStyle/>
          <a:p>
            <a:r>
              <a:rPr lang="fi-FI" noProof="0" dirty="0"/>
              <a:t>Lisää otsikko tähän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7B9F0533-6D2D-7E7F-A366-F9F3682A7B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238" y="2798064"/>
            <a:ext cx="5232400" cy="2811780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4788870C-EEEC-0256-F974-F3A60DD573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87549" y="1594678"/>
            <a:ext cx="5436897" cy="3812207"/>
          </a:xfrm>
          <a:noFill/>
        </p:spPr>
        <p:txBody>
          <a:bodyPr lIns="0" tIns="0" rIns="0" anchor="ctr" anchorCtr="0"/>
          <a:lstStyle>
            <a:lvl1pPr marL="0" indent="0">
              <a:lnSpc>
                <a:spcPct val="90000"/>
              </a:lnSpc>
              <a:buNone/>
              <a:defRPr sz="4000" spc="-130" baseline="0">
                <a:latin typeface="+mj-lt"/>
              </a:defRPr>
            </a:lvl1pPr>
          </a:lstStyle>
          <a:p>
            <a:pPr lvl="0"/>
            <a:r>
              <a:rPr lang="fi-FI" noProof="0" dirty="0"/>
              <a:t>Lisää tekstinosto tähän</a:t>
            </a:r>
          </a:p>
        </p:txBody>
      </p:sp>
      <p:grpSp>
        <p:nvGrpSpPr>
          <p:cNvPr id="6" name="Ryhmä 5">
            <a:extLst>
              <a:ext uri="{FF2B5EF4-FFF2-40B4-BE49-F238E27FC236}">
                <a16:creationId xmlns:a16="http://schemas.microsoft.com/office/drawing/2014/main" id="{E60A3E00-D191-CE2A-0BC2-EC72C60AB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40807" y="5846175"/>
            <a:ext cx="772691" cy="734802"/>
            <a:chOff x="203203" y="203198"/>
            <a:chExt cx="1117587" cy="1062785"/>
          </a:xfrm>
        </p:grpSpPr>
        <p:sp>
          <p:nvSpPr>
            <p:cNvPr id="8" name="Vapaamuotoinen: Muoto 7">
              <a:extLst>
                <a:ext uri="{FF2B5EF4-FFF2-40B4-BE49-F238E27FC236}">
                  <a16:creationId xmlns:a16="http://schemas.microsoft.com/office/drawing/2014/main" id="{C367D236-C5BC-EDAD-644E-02407316A081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0" name="Vapaamuotoinen: Muoto 9">
              <a:extLst>
                <a:ext uri="{FF2B5EF4-FFF2-40B4-BE49-F238E27FC236}">
                  <a16:creationId xmlns:a16="http://schemas.microsoft.com/office/drawing/2014/main" id="{998FA421-1A05-8E02-D020-1EF1068B695D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C6151D38-9EC9-128B-B2CE-1668A5845AF5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4D843E8A-2422-AC1E-8D69-1E8384431E60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0B90A116-A908-A7DE-5844-944AF402FC7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269DC064-0657-5593-56AA-C386F00B51B3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75EEC3F9-2DC3-521E-9D89-8DDF7C675C95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F77A7E84-7488-FFF6-C559-5475382FA10C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19F51-E5C9-4EA5-AD5A-0E73BC02374E}" type="datetime1">
              <a:rPr lang="fi-FI" noProof="0" smtClean="0"/>
              <a:t>24.4.2025</a:t>
            </a:fld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889645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kuvalla avanto">
    <p:bg>
      <p:bgPr>
        <a:solidFill>
          <a:srgbClr val="DCE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Kuvan paikkamerkki 7">
            <a:extLst>
              <a:ext uri="{FF2B5EF4-FFF2-40B4-BE49-F238E27FC236}">
                <a16:creationId xmlns:a16="http://schemas.microsoft.com/office/drawing/2014/main" id="{6251BA80-83BB-CE85-E7FC-BE02853F7B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3572" y="0"/>
            <a:ext cx="8758428" cy="6858000"/>
          </a:xfrm>
          <a:prstGeom prst="rect">
            <a:avLst/>
          </a:prstGeom>
        </p:spPr>
      </p:pic>
      <p:sp>
        <p:nvSpPr>
          <p:cNvPr id="3" name="Suorakulmio 21">
            <a:extLst>
              <a:ext uri="{FF2B5EF4-FFF2-40B4-BE49-F238E27FC236}">
                <a16:creationId xmlns:a16="http://schemas.microsoft.com/office/drawing/2014/main" id="{08CD8FCD-475F-BA79-3521-10CE36F63B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33570" y="3429000"/>
            <a:ext cx="3433571" cy="3429000"/>
          </a:xfrm>
          <a:prstGeom prst="rect">
            <a:avLst/>
          </a:prstGeom>
          <a:solidFill>
            <a:srgbClr val="DCEF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grpSp>
        <p:nvGrpSpPr>
          <p:cNvPr id="10" name="Ryhmä 9">
            <a:extLst>
              <a:ext uri="{FF2B5EF4-FFF2-40B4-BE49-F238E27FC236}">
                <a16:creationId xmlns:a16="http://schemas.microsoft.com/office/drawing/2014/main" id="{6B17C079-3319-DC26-44A9-380683636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63835" y="237701"/>
            <a:ext cx="3105897" cy="2953599"/>
            <a:chOff x="203203" y="203198"/>
            <a:chExt cx="1117587" cy="1062785"/>
          </a:xfrm>
        </p:grpSpPr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BCABC861-8524-85F9-F756-A6ED24CB82EB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527BBF29-0D7D-E7D2-0C6B-F52CED370805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6891EF07-6FE5-932D-5471-6AB8430B2877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BA895791-B656-59A9-01FB-C88134131A15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CC5BF34A-D3C5-29AF-0507-491580995DE1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312F966-2A5D-80FA-E0C6-78D5AC981A34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530F09BF-1A2D-B1DC-9B9F-1171E3E2DBB2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1EFF7B6-19DF-63BA-8D9F-AAC3119D0AE8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0937D4D6-1194-C3B0-5D17-C1DA48C12C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883185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2" name="Tekstin paikkamerkki 22">
            <a:extLst>
              <a:ext uri="{FF2B5EF4-FFF2-40B4-BE49-F238E27FC236}">
                <a16:creationId xmlns:a16="http://schemas.microsoft.com/office/drawing/2014/main" id="{E261E14C-AD68-080D-C81D-A51E8AF17C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000" y="3693599"/>
            <a:ext cx="3006000" cy="1929600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buNone/>
              <a:defRPr spc="-50"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4" name="Tekstiruutu 18">
            <a:extLst>
              <a:ext uri="{FF2B5EF4-FFF2-40B4-BE49-F238E27FC236}">
                <a16:creationId xmlns:a16="http://schemas.microsoft.com/office/drawing/2014/main" id="{17CD63AC-2C7E-7B24-69A8-0BE3D405D685}"/>
              </a:ext>
            </a:extLst>
          </p:cNvPr>
          <p:cNvSpPr txBox="1"/>
          <p:nvPr userDrawn="1"/>
        </p:nvSpPr>
        <p:spPr>
          <a:xfrm>
            <a:off x="3636000" y="5704241"/>
            <a:ext cx="3006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600" spc="-20" baseline="0" noProof="0" dirty="0"/>
              <a:t>Terveyden ja </a:t>
            </a:r>
          </a:p>
          <a:p>
            <a:r>
              <a:rPr lang="fi-FI" sz="1600" spc="-20" baseline="0" noProof="0" dirty="0"/>
              <a:t>hyvinvoinnin laitos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FE2FC8-3CB7-BD74-6299-38CB1EBD3A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35451" y="6269995"/>
            <a:ext cx="1972568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600" spc="-40" baseline="0">
                <a:solidFill>
                  <a:schemeClr val="tx1"/>
                </a:solidFill>
              </a:defRPr>
            </a:lvl1pPr>
          </a:lstStyle>
          <a:p>
            <a:fld id="{76BE8DE8-6261-4CD3-8D49-9AB11C9718BA}" type="datetime1">
              <a:rPr lang="fi-FI" noProof="0" smtClean="0"/>
              <a:pPr/>
              <a:t>24.4.2025</a:t>
            </a:fld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7250817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ilman kuvaa vihreä">
    <p:bg>
      <p:bgPr>
        <a:solidFill>
          <a:srgbClr val="B4FF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AC0F3A71-AAB0-F29B-041A-2BC95C03E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6096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557866"/>
            <a:ext cx="5231502" cy="1986349"/>
          </a:xfrm>
        </p:spPr>
        <p:txBody>
          <a:bodyPr anchor="b"/>
          <a:lstStyle/>
          <a:p>
            <a:r>
              <a:rPr lang="fi-FI" noProof="0" dirty="0"/>
              <a:t>Lisää otsikko tähän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7B9F0533-6D2D-7E7F-A366-F9F3682A7B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238" y="2798064"/>
            <a:ext cx="5232400" cy="2811780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4788870C-EEEC-0256-F974-F3A60DD573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87549" y="1594678"/>
            <a:ext cx="5436897" cy="3812207"/>
          </a:xfrm>
          <a:noFill/>
        </p:spPr>
        <p:txBody>
          <a:bodyPr lIns="0" tIns="0" rIns="0" anchor="ctr" anchorCtr="0"/>
          <a:lstStyle>
            <a:lvl1pPr marL="0" indent="0">
              <a:lnSpc>
                <a:spcPct val="90000"/>
              </a:lnSpc>
              <a:buNone/>
              <a:defRPr sz="4000" spc="-130" baseline="0">
                <a:latin typeface="+mj-lt"/>
              </a:defRPr>
            </a:lvl1pPr>
          </a:lstStyle>
          <a:p>
            <a:pPr lvl="0"/>
            <a:r>
              <a:rPr lang="fi-FI" noProof="0" dirty="0"/>
              <a:t>Lisää tekstinosto tähän</a:t>
            </a:r>
          </a:p>
        </p:txBody>
      </p:sp>
      <p:grpSp>
        <p:nvGrpSpPr>
          <p:cNvPr id="6" name="Ryhmä 5">
            <a:extLst>
              <a:ext uri="{FF2B5EF4-FFF2-40B4-BE49-F238E27FC236}">
                <a16:creationId xmlns:a16="http://schemas.microsoft.com/office/drawing/2014/main" id="{E60A3E00-D191-CE2A-0BC2-EC72C60AB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40807" y="5846175"/>
            <a:ext cx="772691" cy="734802"/>
            <a:chOff x="203203" y="203198"/>
            <a:chExt cx="1117587" cy="1062785"/>
          </a:xfrm>
        </p:grpSpPr>
        <p:sp>
          <p:nvSpPr>
            <p:cNvPr id="8" name="Vapaamuotoinen: Muoto 7">
              <a:extLst>
                <a:ext uri="{FF2B5EF4-FFF2-40B4-BE49-F238E27FC236}">
                  <a16:creationId xmlns:a16="http://schemas.microsoft.com/office/drawing/2014/main" id="{C367D236-C5BC-EDAD-644E-02407316A081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0" name="Vapaamuotoinen: Muoto 9">
              <a:extLst>
                <a:ext uri="{FF2B5EF4-FFF2-40B4-BE49-F238E27FC236}">
                  <a16:creationId xmlns:a16="http://schemas.microsoft.com/office/drawing/2014/main" id="{998FA421-1A05-8E02-D020-1EF1068B695D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C6151D38-9EC9-128B-B2CE-1668A5845AF5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4D843E8A-2422-AC1E-8D69-1E8384431E60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0B90A116-A908-A7DE-5844-944AF402FC7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269DC064-0657-5593-56AA-C386F00B51B3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75EEC3F9-2DC3-521E-9D89-8DDF7C675C95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F77A7E84-7488-FFF6-C559-5475382FA10C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19F51-E5C9-4EA5-AD5A-0E73BC02374E}" type="datetime1">
              <a:rPr lang="fi-FI" noProof="0" smtClean="0"/>
              <a:t>24.4.2025</a:t>
            </a:fld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40418257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ilman kuvaa sininen">
    <p:bg>
      <p:bgPr>
        <a:solidFill>
          <a:srgbClr val="B8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AC0F3A71-AAB0-F29B-041A-2BC95C03E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6096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557866"/>
            <a:ext cx="5231502" cy="1986349"/>
          </a:xfrm>
        </p:spPr>
        <p:txBody>
          <a:bodyPr anchor="b"/>
          <a:lstStyle/>
          <a:p>
            <a:r>
              <a:rPr lang="fi-FI" noProof="0" dirty="0"/>
              <a:t>Lisää otsikko tähän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7B9F0533-6D2D-7E7F-A366-F9F3682A7B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238" y="2798064"/>
            <a:ext cx="5232400" cy="2811780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4788870C-EEEC-0256-F974-F3A60DD573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87549" y="1594678"/>
            <a:ext cx="5436897" cy="3812207"/>
          </a:xfrm>
          <a:noFill/>
        </p:spPr>
        <p:txBody>
          <a:bodyPr lIns="0" tIns="0" rIns="0" anchor="ctr" anchorCtr="0"/>
          <a:lstStyle>
            <a:lvl1pPr marL="0" indent="0">
              <a:lnSpc>
                <a:spcPct val="90000"/>
              </a:lnSpc>
              <a:buNone/>
              <a:defRPr sz="4000" spc="-130" baseline="0">
                <a:latin typeface="+mj-lt"/>
              </a:defRPr>
            </a:lvl1pPr>
          </a:lstStyle>
          <a:p>
            <a:pPr lvl="0"/>
            <a:r>
              <a:rPr lang="fi-FI" noProof="0" dirty="0"/>
              <a:t>Lisää tekstinosto tähän</a:t>
            </a:r>
          </a:p>
        </p:txBody>
      </p:sp>
      <p:grpSp>
        <p:nvGrpSpPr>
          <p:cNvPr id="6" name="Ryhmä 5">
            <a:extLst>
              <a:ext uri="{FF2B5EF4-FFF2-40B4-BE49-F238E27FC236}">
                <a16:creationId xmlns:a16="http://schemas.microsoft.com/office/drawing/2014/main" id="{E60A3E00-D191-CE2A-0BC2-EC72C60AB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40807" y="5846175"/>
            <a:ext cx="772691" cy="734802"/>
            <a:chOff x="203203" y="203198"/>
            <a:chExt cx="1117587" cy="1062785"/>
          </a:xfrm>
        </p:grpSpPr>
        <p:sp>
          <p:nvSpPr>
            <p:cNvPr id="8" name="Vapaamuotoinen: Muoto 7">
              <a:extLst>
                <a:ext uri="{FF2B5EF4-FFF2-40B4-BE49-F238E27FC236}">
                  <a16:creationId xmlns:a16="http://schemas.microsoft.com/office/drawing/2014/main" id="{C367D236-C5BC-EDAD-644E-02407316A081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0" name="Vapaamuotoinen: Muoto 9">
              <a:extLst>
                <a:ext uri="{FF2B5EF4-FFF2-40B4-BE49-F238E27FC236}">
                  <a16:creationId xmlns:a16="http://schemas.microsoft.com/office/drawing/2014/main" id="{998FA421-1A05-8E02-D020-1EF1068B695D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C6151D38-9EC9-128B-B2CE-1668A5845AF5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4D843E8A-2422-AC1E-8D69-1E8384431E60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0B90A116-A908-A7DE-5844-944AF402FC7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269DC064-0657-5593-56AA-C386F00B51B3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75EEC3F9-2DC3-521E-9D89-8DDF7C675C95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F77A7E84-7488-FFF6-C559-5475382FA10C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19F51-E5C9-4EA5-AD5A-0E73BC02374E}" type="datetime1">
              <a:rPr lang="fi-FI" noProof="0" smtClean="0"/>
              <a:t>24.4.2025</a:t>
            </a:fld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3847934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ilman kuvaa punainen">
    <p:bg>
      <p:bgPr>
        <a:solidFill>
          <a:srgbClr val="FF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AC0F3A71-AAB0-F29B-041A-2BC95C03E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6096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557866"/>
            <a:ext cx="5231502" cy="1986349"/>
          </a:xfrm>
        </p:spPr>
        <p:txBody>
          <a:bodyPr anchor="b"/>
          <a:lstStyle/>
          <a:p>
            <a:r>
              <a:rPr lang="fi-FI" noProof="0" dirty="0"/>
              <a:t>Lisää otsikko tähän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7B9F0533-6D2D-7E7F-A366-F9F3682A7B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238" y="2798064"/>
            <a:ext cx="5232400" cy="2811780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4788870C-EEEC-0256-F974-F3A60DD573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87549" y="1594678"/>
            <a:ext cx="5436897" cy="3812207"/>
          </a:xfrm>
          <a:noFill/>
        </p:spPr>
        <p:txBody>
          <a:bodyPr lIns="0" tIns="0" rIns="0" anchor="ctr" anchorCtr="0"/>
          <a:lstStyle>
            <a:lvl1pPr marL="0" indent="0">
              <a:lnSpc>
                <a:spcPct val="90000"/>
              </a:lnSpc>
              <a:buNone/>
              <a:defRPr sz="4000" spc="-130" baseline="0">
                <a:latin typeface="+mj-lt"/>
              </a:defRPr>
            </a:lvl1pPr>
          </a:lstStyle>
          <a:p>
            <a:pPr lvl="0"/>
            <a:r>
              <a:rPr lang="fi-FI" noProof="0" dirty="0"/>
              <a:t>Lisää tekstinosto tähän</a:t>
            </a:r>
          </a:p>
        </p:txBody>
      </p:sp>
      <p:grpSp>
        <p:nvGrpSpPr>
          <p:cNvPr id="6" name="Ryhmä 5">
            <a:extLst>
              <a:ext uri="{FF2B5EF4-FFF2-40B4-BE49-F238E27FC236}">
                <a16:creationId xmlns:a16="http://schemas.microsoft.com/office/drawing/2014/main" id="{E60A3E00-D191-CE2A-0BC2-EC72C60AB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40807" y="5846175"/>
            <a:ext cx="772691" cy="734802"/>
            <a:chOff x="203203" y="203198"/>
            <a:chExt cx="1117587" cy="1062785"/>
          </a:xfrm>
        </p:grpSpPr>
        <p:sp>
          <p:nvSpPr>
            <p:cNvPr id="8" name="Vapaamuotoinen: Muoto 7">
              <a:extLst>
                <a:ext uri="{FF2B5EF4-FFF2-40B4-BE49-F238E27FC236}">
                  <a16:creationId xmlns:a16="http://schemas.microsoft.com/office/drawing/2014/main" id="{C367D236-C5BC-EDAD-644E-02407316A081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0" name="Vapaamuotoinen: Muoto 9">
              <a:extLst>
                <a:ext uri="{FF2B5EF4-FFF2-40B4-BE49-F238E27FC236}">
                  <a16:creationId xmlns:a16="http://schemas.microsoft.com/office/drawing/2014/main" id="{998FA421-1A05-8E02-D020-1EF1068B695D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C6151D38-9EC9-128B-B2CE-1668A5845AF5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4D843E8A-2422-AC1E-8D69-1E8384431E60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0B90A116-A908-A7DE-5844-944AF402FC7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269DC064-0657-5593-56AA-C386F00B51B3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75EEC3F9-2DC3-521E-9D89-8DDF7C675C95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F77A7E84-7488-FFF6-C559-5475382FA10C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19F51-E5C9-4EA5-AD5A-0E73BC02374E}" type="datetime1">
              <a:rPr lang="fi-FI" noProof="0" smtClean="0"/>
              <a:t>24.4.2025</a:t>
            </a:fld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967668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ilman kuvaa keltainen">
    <p:bg>
      <p:bgPr>
        <a:solidFill>
          <a:srgbClr val="FFFA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AC0F3A71-AAB0-F29B-041A-2BC95C03E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6096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557866"/>
            <a:ext cx="5231502" cy="1986349"/>
          </a:xfrm>
        </p:spPr>
        <p:txBody>
          <a:bodyPr anchor="b"/>
          <a:lstStyle/>
          <a:p>
            <a:r>
              <a:rPr lang="fi-FI" noProof="0" dirty="0"/>
              <a:t>Lisää otsikko tähän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7B9F0533-6D2D-7E7F-A366-F9F3682A7B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238" y="2798064"/>
            <a:ext cx="5232400" cy="2811780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4788870C-EEEC-0256-F974-F3A60DD573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87549" y="1594678"/>
            <a:ext cx="5436897" cy="3812207"/>
          </a:xfrm>
          <a:noFill/>
        </p:spPr>
        <p:txBody>
          <a:bodyPr lIns="0" tIns="0" rIns="0" anchor="ctr" anchorCtr="0"/>
          <a:lstStyle>
            <a:lvl1pPr marL="0" indent="0">
              <a:lnSpc>
                <a:spcPct val="90000"/>
              </a:lnSpc>
              <a:buNone/>
              <a:defRPr sz="4000" spc="-130" baseline="0">
                <a:latin typeface="+mj-lt"/>
              </a:defRPr>
            </a:lvl1pPr>
          </a:lstStyle>
          <a:p>
            <a:pPr lvl="0"/>
            <a:r>
              <a:rPr lang="fi-FI" noProof="0" dirty="0"/>
              <a:t>Lisää tekstinosto tähän</a:t>
            </a:r>
          </a:p>
        </p:txBody>
      </p:sp>
      <p:grpSp>
        <p:nvGrpSpPr>
          <p:cNvPr id="6" name="Ryhmä 5">
            <a:extLst>
              <a:ext uri="{FF2B5EF4-FFF2-40B4-BE49-F238E27FC236}">
                <a16:creationId xmlns:a16="http://schemas.microsoft.com/office/drawing/2014/main" id="{E60A3E00-D191-CE2A-0BC2-EC72C60AB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40807" y="5846175"/>
            <a:ext cx="772691" cy="734802"/>
            <a:chOff x="203203" y="203198"/>
            <a:chExt cx="1117587" cy="1062785"/>
          </a:xfrm>
        </p:grpSpPr>
        <p:sp>
          <p:nvSpPr>
            <p:cNvPr id="8" name="Vapaamuotoinen: Muoto 7">
              <a:extLst>
                <a:ext uri="{FF2B5EF4-FFF2-40B4-BE49-F238E27FC236}">
                  <a16:creationId xmlns:a16="http://schemas.microsoft.com/office/drawing/2014/main" id="{C367D236-C5BC-EDAD-644E-02407316A081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0" name="Vapaamuotoinen: Muoto 9">
              <a:extLst>
                <a:ext uri="{FF2B5EF4-FFF2-40B4-BE49-F238E27FC236}">
                  <a16:creationId xmlns:a16="http://schemas.microsoft.com/office/drawing/2014/main" id="{998FA421-1A05-8E02-D020-1EF1068B695D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C6151D38-9EC9-128B-B2CE-1668A5845AF5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4D843E8A-2422-AC1E-8D69-1E8384431E60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0B90A116-A908-A7DE-5844-944AF402FC7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269DC064-0657-5593-56AA-C386F00B51B3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75EEC3F9-2DC3-521E-9D89-8DDF7C675C95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F77A7E84-7488-FFF6-C559-5475382FA10C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19F51-E5C9-4EA5-AD5A-0E73BC02374E}" type="datetime1">
              <a:rPr lang="fi-FI" noProof="0" smtClean="0"/>
              <a:t>24.4.2025</a:t>
            </a:fld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4076788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nro ja kuva THL vihreä">
    <p:bg>
      <p:bgPr>
        <a:solidFill>
          <a:srgbClr val="005A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0C0C45B2-2B8F-122D-75C1-2D79B886765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33570" y="0"/>
            <a:ext cx="875842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 dirty="0"/>
              <a:t>Lisää kuva napsauttamalla kuvaketta</a:t>
            </a:r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rgbClr val="FFF7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990006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4" name="Tekstin paikkamerkki 22">
            <a:extLst>
              <a:ext uri="{FF2B5EF4-FFF2-40B4-BE49-F238E27FC236}">
                <a16:creationId xmlns:a16="http://schemas.microsoft.com/office/drawing/2014/main" id="{F8BB2B58-D8BB-1736-51C6-A65C08E026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036" y="1580401"/>
            <a:ext cx="3008376" cy="1929383"/>
          </a:xfrm>
        </p:spPr>
        <p:txBody>
          <a:bodyPr anchor="b" anchorCtr="0"/>
          <a:lstStyle>
            <a:lvl1pPr marL="0" indent="0" algn="l">
              <a:lnSpc>
                <a:spcPct val="80000"/>
              </a:lnSpc>
              <a:buNone/>
              <a:defRPr sz="11500" spc="-50" baseline="0">
                <a:solidFill>
                  <a:srgbClr val="FFF7F0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 dirty="0"/>
              <a:t>XX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grpSp>
        <p:nvGrpSpPr>
          <p:cNvPr id="17" name="Ryhmä 9">
            <a:extLst>
              <a:ext uri="{FF2B5EF4-FFF2-40B4-BE49-F238E27FC236}">
                <a16:creationId xmlns:a16="http://schemas.microsoft.com/office/drawing/2014/main" id="{125BA786-1D5A-D020-1BF7-057635A79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0537" y="194489"/>
            <a:ext cx="1127964" cy="1072654"/>
            <a:chOff x="203203" y="203198"/>
            <a:chExt cx="1117587" cy="1062785"/>
          </a:xfrm>
          <a:solidFill>
            <a:srgbClr val="FFF7F0"/>
          </a:solidFill>
        </p:grpSpPr>
        <p:sp>
          <p:nvSpPr>
            <p:cNvPr id="18" name="Vapaamuotoinen: Muoto 10">
              <a:extLst>
                <a:ext uri="{FF2B5EF4-FFF2-40B4-BE49-F238E27FC236}">
                  <a16:creationId xmlns:a16="http://schemas.microsoft.com/office/drawing/2014/main" id="{72582A53-2A94-6B32-FD4B-BED572E5DAD4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1" name="Vapaamuotoinen: Muoto 11">
              <a:extLst>
                <a:ext uri="{FF2B5EF4-FFF2-40B4-BE49-F238E27FC236}">
                  <a16:creationId xmlns:a16="http://schemas.microsoft.com/office/drawing/2014/main" id="{F79D1FC7-4294-2901-45D2-BC8556938393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8" name="Vapaamuotoinen: Muoto 12">
              <a:extLst>
                <a:ext uri="{FF2B5EF4-FFF2-40B4-BE49-F238E27FC236}">
                  <a16:creationId xmlns:a16="http://schemas.microsoft.com/office/drawing/2014/main" id="{309BD337-EC79-6EE2-44CA-E15035182405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9" name="Vapaamuotoinen: Muoto 13">
              <a:extLst>
                <a:ext uri="{FF2B5EF4-FFF2-40B4-BE49-F238E27FC236}">
                  <a16:creationId xmlns:a16="http://schemas.microsoft.com/office/drawing/2014/main" id="{E19497C6-4B0A-211A-C080-F84402995FCA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30" name="Vapaamuotoinen: Muoto 14">
              <a:extLst>
                <a:ext uri="{FF2B5EF4-FFF2-40B4-BE49-F238E27FC236}">
                  <a16:creationId xmlns:a16="http://schemas.microsoft.com/office/drawing/2014/main" id="{B8BA6CE9-B27B-7591-952D-A8981F499E95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31" name="Vapaamuotoinen: Muoto 15">
              <a:extLst>
                <a:ext uri="{FF2B5EF4-FFF2-40B4-BE49-F238E27FC236}">
                  <a16:creationId xmlns:a16="http://schemas.microsoft.com/office/drawing/2014/main" id="{200A106B-2FC8-A370-1EE8-00CA7FCCD0CB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32" name="Vapaamuotoinen: Muoto 16">
              <a:extLst>
                <a:ext uri="{FF2B5EF4-FFF2-40B4-BE49-F238E27FC236}">
                  <a16:creationId xmlns:a16="http://schemas.microsoft.com/office/drawing/2014/main" id="{5529E684-E53D-8418-79A9-2238B8771BD7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33" name="Vapaamuotoinen: Muoto 17">
              <a:extLst>
                <a:ext uri="{FF2B5EF4-FFF2-40B4-BE49-F238E27FC236}">
                  <a16:creationId xmlns:a16="http://schemas.microsoft.com/office/drawing/2014/main" id="{AC294AC1-11E3-E20E-9906-D3115CE9B300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6418073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nro ja kuva violetti">
    <p:bg>
      <p:bgPr>
        <a:solidFill>
          <a:srgbClr val="FF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0C0C45B2-2B8F-122D-75C1-2D79B886765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33570" y="0"/>
            <a:ext cx="875842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 dirty="0"/>
              <a:t>Lisää kuva napsauttamalla kuvaketta</a:t>
            </a:r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990006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4" name="Tekstin paikkamerkki 22">
            <a:extLst>
              <a:ext uri="{FF2B5EF4-FFF2-40B4-BE49-F238E27FC236}">
                <a16:creationId xmlns:a16="http://schemas.microsoft.com/office/drawing/2014/main" id="{F8BB2B58-D8BB-1736-51C6-A65C08E026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036" y="1580401"/>
            <a:ext cx="3008376" cy="1929383"/>
          </a:xfrm>
        </p:spPr>
        <p:txBody>
          <a:bodyPr anchor="b" anchorCtr="0"/>
          <a:lstStyle>
            <a:lvl1pPr marL="0" indent="0" algn="l">
              <a:lnSpc>
                <a:spcPct val="80000"/>
              </a:lnSpc>
              <a:buNone/>
              <a:defRPr sz="11500" spc="-5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 dirty="0"/>
              <a:t>XX</a:t>
            </a: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3D2F5A89-E0E1-A352-25B1-1AA73A09A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525188C8-8609-73C0-4CA3-D47335335A3E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174D65B1-43CA-B503-D86E-62DE503C3A9C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6CF7BEF-9841-C636-4833-CF44883795A1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3" name="Vapaamuotoinen: Muoto 22">
              <a:extLst>
                <a:ext uri="{FF2B5EF4-FFF2-40B4-BE49-F238E27FC236}">
                  <a16:creationId xmlns:a16="http://schemas.microsoft.com/office/drawing/2014/main" id="{C71327A0-9565-018A-9ED5-8224A3584A97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9A4F7338-AA11-8845-AA60-8733E64633F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010F6C3A-37A5-2ED4-EE90-7DF85320A24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970D8043-07BB-8CCE-12FF-65764ACC2EE3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7" name="Vapaamuotoinen: Muoto 26">
              <a:extLst>
                <a:ext uri="{FF2B5EF4-FFF2-40B4-BE49-F238E27FC236}">
                  <a16:creationId xmlns:a16="http://schemas.microsoft.com/office/drawing/2014/main" id="{83FCC69D-E18E-DEAF-F65D-8274BB4C9739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762017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nro ja kuva vihreä">
    <p:bg>
      <p:bgPr>
        <a:solidFill>
          <a:srgbClr val="B4FF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0C0C45B2-2B8F-122D-75C1-2D79B886765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33570" y="0"/>
            <a:ext cx="875842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 dirty="0"/>
              <a:t>Lisää kuva napsauttamalla kuvaketta</a:t>
            </a:r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990006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4" name="Tekstin paikkamerkki 22">
            <a:extLst>
              <a:ext uri="{FF2B5EF4-FFF2-40B4-BE49-F238E27FC236}">
                <a16:creationId xmlns:a16="http://schemas.microsoft.com/office/drawing/2014/main" id="{F8BB2B58-D8BB-1736-51C6-A65C08E026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036" y="1580401"/>
            <a:ext cx="3008376" cy="1929383"/>
          </a:xfrm>
        </p:spPr>
        <p:txBody>
          <a:bodyPr anchor="b" anchorCtr="0"/>
          <a:lstStyle>
            <a:lvl1pPr marL="0" indent="0" algn="l">
              <a:lnSpc>
                <a:spcPct val="80000"/>
              </a:lnSpc>
              <a:buNone/>
              <a:defRPr sz="11500" spc="-5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 dirty="0"/>
              <a:t>XX</a:t>
            </a: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3D2F5A89-E0E1-A352-25B1-1AA73A09A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525188C8-8609-73C0-4CA3-D47335335A3E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174D65B1-43CA-B503-D86E-62DE503C3A9C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6CF7BEF-9841-C636-4833-CF44883795A1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3" name="Vapaamuotoinen: Muoto 22">
              <a:extLst>
                <a:ext uri="{FF2B5EF4-FFF2-40B4-BE49-F238E27FC236}">
                  <a16:creationId xmlns:a16="http://schemas.microsoft.com/office/drawing/2014/main" id="{C71327A0-9565-018A-9ED5-8224A3584A97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9A4F7338-AA11-8845-AA60-8733E64633F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010F6C3A-37A5-2ED4-EE90-7DF85320A24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970D8043-07BB-8CCE-12FF-65764ACC2EE3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7" name="Vapaamuotoinen: Muoto 26">
              <a:extLst>
                <a:ext uri="{FF2B5EF4-FFF2-40B4-BE49-F238E27FC236}">
                  <a16:creationId xmlns:a16="http://schemas.microsoft.com/office/drawing/2014/main" id="{83FCC69D-E18E-DEAF-F65D-8274BB4C9739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9100085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nro ja kuva sininen">
    <p:bg>
      <p:bgPr>
        <a:solidFill>
          <a:srgbClr val="DCE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0C0C45B2-2B8F-122D-75C1-2D79B886765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33570" y="0"/>
            <a:ext cx="875842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 dirty="0"/>
              <a:t>Lisää kuva napsauttamalla kuvaketta</a:t>
            </a:r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990006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4" name="Tekstin paikkamerkki 22">
            <a:extLst>
              <a:ext uri="{FF2B5EF4-FFF2-40B4-BE49-F238E27FC236}">
                <a16:creationId xmlns:a16="http://schemas.microsoft.com/office/drawing/2014/main" id="{F8BB2B58-D8BB-1736-51C6-A65C08E026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036" y="1580401"/>
            <a:ext cx="3008376" cy="1929383"/>
          </a:xfrm>
        </p:spPr>
        <p:txBody>
          <a:bodyPr anchor="b" anchorCtr="0"/>
          <a:lstStyle>
            <a:lvl1pPr marL="0" indent="0" algn="l">
              <a:lnSpc>
                <a:spcPct val="80000"/>
              </a:lnSpc>
              <a:buNone/>
              <a:defRPr sz="11500" spc="-5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 dirty="0"/>
              <a:t>XX</a:t>
            </a: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3D2F5A89-E0E1-A352-25B1-1AA73A09A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525188C8-8609-73C0-4CA3-D47335335A3E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174D65B1-43CA-B503-D86E-62DE503C3A9C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6CF7BEF-9841-C636-4833-CF44883795A1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3" name="Vapaamuotoinen: Muoto 22">
              <a:extLst>
                <a:ext uri="{FF2B5EF4-FFF2-40B4-BE49-F238E27FC236}">
                  <a16:creationId xmlns:a16="http://schemas.microsoft.com/office/drawing/2014/main" id="{C71327A0-9565-018A-9ED5-8224A3584A97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9A4F7338-AA11-8845-AA60-8733E64633F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010F6C3A-37A5-2ED4-EE90-7DF85320A24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970D8043-07BB-8CCE-12FF-65764ACC2EE3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7" name="Vapaamuotoinen: Muoto 26">
              <a:extLst>
                <a:ext uri="{FF2B5EF4-FFF2-40B4-BE49-F238E27FC236}">
                  <a16:creationId xmlns:a16="http://schemas.microsoft.com/office/drawing/2014/main" id="{83FCC69D-E18E-DEAF-F65D-8274BB4C9739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4280599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nro ja kuva punainen">
    <p:bg>
      <p:bgPr>
        <a:solidFill>
          <a:srgbClr val="FE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0C0C45B2-2B8F-122D-75C1-2D79B886765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33570" y="0"/>
            <a:ext cx="875842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 dirty="0"/>
              <a:t>Lisää kuva napsauttamalla kuvaketta</a:t>
            </a:r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990006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4" name="Tekstin paikkamerkki 22">
            <a:extLst>
              <a:ext uri="{FF2B5EF4-FFF2-40B4-BE49-F238E27FC236}">
                <a16:creationId xmlns:a16="http://schemas.microsoft.com/office/drawing/2014/main" id="{F8BB2B58-D8BB-1736-51C6-A65C08E026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036" y="1580401"/>
            <a:ext cx="3008376" cy="1929383"/>
          </a:xfrm>
        </p:spPr>
        <p:txBody>
          <a:bodyPr anchor="b" anchorCtr="0"/>
          <a:lstStyle>
            <a:lvl1pPr marL="0" indent="0" algn="l">
              <a:lnSpc>
                <a:spcPct val="80000"/>
              </a:lnSpc>
              <a:buNone/>
              <a:defRPr sz="11500" spc="-5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 dirty="0"/>
              <a:t>XX</a:t>
            </a: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3D2F5A89-E0E1-A352-25B1-1AA73A09A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525188C8-8609-73C0-4CA3-D47335335A3E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174D65B1-43CA-B503-D86E-62DE503C3A9C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6CF7BEF-9841-C636-4833-CF44883795A1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3" name="Vapaamuotoinen: Muoto 22">
              <a:extLst>
                <a:ext uri="{FF2B5EF4-FFF2-40B4-BE49-F238E27FC236}">
                  <a16:creationId xmlns:a16="http://schemas.microsoft.com/office/drawing/2014/main" id="{C71327A0-9565-018A-9ED5-8224A3584A97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9A4F7338-AA11-8845-AA60-8733E64633F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010F6C3A-37A5-2ED4-EE90-7DF85320A24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970D8043-07BB-8CCE-12FF-65764ACC2EE3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7" name="Vapaamuotoinen: Muoto 26">
              <a:extLst>
                <a:ext uri="{FF2B5EF4-FFF2-40B4-BE49-F238E27FC236}">
                  <a16:creationId xmlns:a16="http://schemas.microsoft.com/office/drawing/2014/main" id="{83FCC69D-E18E-DEAF-F65D-8274BB4C9739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1900166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nro ja kuva keltainen">
    <p:bg>
      <p:bgPr>
        <a:solidFill>
          <a:srgbClr val="FFFA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0C0C45B2-2B8F-122D-75C1-2D79B886765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33570" y="0"/>
            <a:ext cx="875842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 dirty="0"/>
              <a:t>Lisää kuva napsauttamalla kuvaketta</a:t>
            </a:r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990006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4" name="Tekstin paikkamerkki 22">
            <a:extLst>
              <a:ext uri="{FF2B5EF4-FFF2-40B4-BE49-F238E27FC236}">
                <a16:creationId xmlns:a16="http://schemas.microsoft.com/office/drawing/2014/main" id="{F8BB2B58-D8BB-1736-51C6-A65C08E026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036" y="1580401"/>
            <a:ext cx="3008376" cy="1929383"/>
          </a:xfrm>
        </p:spPr>
        <p:txBody>
          <a:bodyPr anchor="b" anchorCtr="0"/>
          <a:lstStyle>
            <a:lvl1pPr marL="0" indent="0" algn="l">
              <a:lnSpc>
                <a:spcPct val="80000"/>
              </a:lnSpc>
              <a:buNone/>
              <a:defRPr sz="11500" spc="-5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 dirty="0"/>
              <a:t>XX</a:t>
            </a: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3D2F5A89-E0E1-A352-25B1-1AA73A09A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525188C8-8609-73C0-4CA3-D47335335A3E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174D65B1-43CA-B503-D86E-62DE503C3A9C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6CF7BEF-9841-C636-4833-CF44883795A1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3" name="Vapaamuotoinen: Muoto 22">
              <a:extLst>
                <a:ext uri="{FF2B5EF4-FFF2-40B4-BE49-F238E27FC236}">
                  <a16:creationId xmlns:a16="http://schemas.microsoft.com/office/drawing/2014/main" id="{C71327A0-9565-018A-9ED5-8224A3584A97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9A4F7338-AA11-8845-AA60-8733E64633F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010F6C3A-37A5-2ED4-EE90-7DF85320A24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970D8043-07BB-8CCE-12FF-65764ACC2EE3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7" name="Vapaamuotoinen: Muoto 26">
              <a:extLst>
                <a:ext uri="{FF2B5EF4-FFF2-40B4-BE49-F238E27FC236}">
                  <a16:creationId xmlns:a16="http://schemas.microsoft.com/office/drawing/2014/main" id="{83FCC69D-E18E-DEAF-F65D-8274BB4C9739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816477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kuvalla valo">
    <p:bg>
      <p:bgPr>
        <a:solidFill>
          <a:srgbClr val="FE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n paikkamerkki 7">
            <a:extLst>
              <a:ext uri="{FF2B5EF4-FFF2-40B4-BE49-F238E27FC236}">
                <a16:creationId xmlns:a16="http://schemas.microsoft.com/office/drawing/2014/main" id="{A650E2AC-0029-9DD5-5B33-21A35810ADD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433569" y="0"/>
            <a:ext cx="8758429" cy="6858000"/>
          </a:xfrm>
          <a:prstGeom prst="rect">
            <a:avLst/>
          </a:prstGeom>
        </p:spPr>
      </p:pic>
      <p:sp>
        <p:nvSpPr>
          <p:cNvPr id="5" name="Suorakulmio 21">
            <a:extLst>
              <a:ext uri="{FF2B5EF4-FFF2-40B4-BE49-F238E27FC236}">
                <a16:creationId xmlns:a16="http://schemas.microsoft.com/office/drawing/2014/main" id="{3510C498-F38C-7B9D-F21B-6BFA425A4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33570" y="3429000"/>
            <a:ext cx="3433571" cy="3429000"/>
          </a:xfrm>
          <a:prstGeom prst="rect">
            <a:avLst/>
          </a:prstGeom>
          <a:solidFill>
            <a:srgbClr val="FF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883185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grpSp>
        <p:nvGrpSpPr>
          <p:cNvPr id="10" name="Ryhmä 9">
            <a:extLst>
              <a:ext uri="{FF2B5EF4-FFF2-40B4-BE49-F238E27FC236}">
                <a16:creationId xmlns:a16="http://schemas.microsoft.com/office/drawing/2014/main" id="{6B17C079-3319-DC26-44A9-380683636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63835" y="237701"/>
            <a:ext cx="3105897" cy="2953599"/>
            <a:chOff x="203203" y="203198"/>
            <a:chExt cx="1117587" cy="1062785"/>
          </a:xfrm>
        </p:grpSpPr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BCABC861-8524-85F9-F756-A6ED24CB82EB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527BBF29-0D7D-E7D2-0C6B-F52CED370805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6891EF07-6FE5-932D-5471-6AB8430B2877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BA895791-B656-59A9-01FB-C88134131A15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CC5BF34A-D3C5-29AF-0507-491580995DE1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312F966-2A5D-80FA-E0C6-78D5AC981A34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530F09BF-1A2D-B1DC-9B9F-1171E3E2DBB2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1EFF7B6-19DF-63BA-8D9F-AAC3119D0AE8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8" name="Tekstin paikkamerkki 22">
            <a:extLst>
              <a:ext uri="{FF2B5EF4-FFF2-40B4-BE49-F238E27FC236}">
                <a16:creationId xmlns:a16="http://schemas.microsoft.com/office/drawing/2014/main" id="{9841F321-700A-DC0D-37B6-F472667517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000" y="3693599"/>
            <a:ext cx="3006000" cy="1929600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buNone/>
              <a:defRPr spc="-50"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C1BEDD40-AE69-848D-2013-5C2CA932513A}"/>
              </a:ext>
            </a:extLst>
          </p:cNvPr>
          <p:cNvSpPr txBox="1"/>
          <p:nvPr userDrawn="1"/>
        </p:nvSpPr>
        <p:spPr>
          <a:xfrm>
            <a:off x="3636000" y="5704241"/>
            <a:ext cx="3006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600" spc="-20" baseline="0" noProof="0" dirty="0"/>
              <a:t>Terveyden ja </a:t>
            </a:r>
          </a:p>
          <a:p>
            <a:r>
              <a:rPr lang="fi-FI" sz="1600" spc="-20" baseline="0" noProof="0" dirty="0"/>
              <a:t>hyvinvoinnin laitos</a:t>
            </a:r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E1B1335E-3BFF-D71E-95F5-1D1ED69D57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35451" y="6269995"/>
            <a:ext cx="1972568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600" spc="-40" baseline="0">
                <a:solidFill>
                  <a:schemeClr val="tx1"/>
                </a:solidFill>
              </a:defRPr>
            </a:lvl1pPr>
          </a:lstStyle>
          <a:p>
            <a:fld id="{76BE8DE8-6261-4CD3-8D49-9AB11C9718BA}" type="datetime1">
              <a:rPr lang="fi-FI" noProof="0" smtClean="0"/>
              <a:pPr/>
              <a:t>24.4.2025</a:t>
            </a:fld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8664377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THL vihreä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343357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1627632"/>
            <a:ext cx="3089059" cy="3781044"/>
          </a:xfrm>
        </p:spPr>
        <p:txBody>
          <a:bodyPr anchor="ctr" anchorCtr="0"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3D2F5A89-E0E1-A352-25B1-1AA73A09A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525188C8-8609-73C0-4CA3-D47335335A3E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174D65B1-43CA-B503-D86E-62DE503C3A9C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6CF7BEF-9841-C636-4833-CF44883795A1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3" name="Vapaamuotoinen: Muoto 22">
              <a:extLst>
                <a:ext uri="{FF2B5EF4-FFF2-40B4-BE49-F238E27FC236}">
                  <a16:creationId xmlns:a16="http://schemas.microsoft.com/office/drawing/2014/main" id="{C71327A0-9565-018A-9ED5-8224A3584A97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9A4F7338-AA11-8845-AA60-8733E64633F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010F6C3A-37A5-2ED4-EE90-7DF85320A24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970D8043-07BB-8CCE-12FF-65764ACC2EE3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7" name="Vapaamuotoinen: Muoto 26">
              <a:extLst>
                <a:ext uri="{FF2B5EF4-FFF2-40B4-BE49-F238E27FC236}">
                  <a16:creationId xmlns:a16="http://schemas.microsoft.com/office/drawing/2014/main" id="{83FCC69D-E18E-DEAF-F65D-8274BB4C9739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1511182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violetti">
    <p:bg>
      <p:bgPr>
        <a:solidFill>
          <a:srgbClr val="FF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343357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1627632"/>
            <a:ext cx="3089059" cy="3781044"/>
          </a:xfrm>
        </p:spPr>
        <p:txBody>
          <a:bodyPr anchor="ctr" anchorCtr="0"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3D2F5A89-E0E1-A352-25B1-1AA73A09A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525188C8-8609-73C0-4CA3-D47335335A3E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174D65B1-43CA-B503-D86E-62DE503C3A9C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6CF7BEF-9841-C636-4833-CF44883795A1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3" name="Vapaamuotoinen: Muoto 22">
              <a:extLst>
                <a:ext uri="{FF2B5EF4-FFF2-40B4-BE49-F238E27FC236}">
                  <a16:creationId xmlns:a16="http://schemas.microsoft.com/office/drawing/2014/main" id="{C71327A0-9565-018A-9ED5-8224A3584A97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9A4F7338-AA11-8845-AA60-8733E64633F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010F6C3A-37A5-2ED4-EE90-7DF85320A24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970D8043-07BB-8CCE-12FF-65764ACC2EE3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7" name="Vapaamuotoinen: Muoto 26">
              <a:extLst>
                <a:ext uri="{FF2B5EF4-FFF2-40B4-BE49-F238E27FC236}">
                  <a16:creationId xmlns:a16="http://schemas.microsoft.com/office/drawing/2014/main" id="{83FCC69D-E18E-DEAF-F65D-8274BB4C9739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7A09F6E-5547-1BAE-EC42-9BCE56A70D6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8745540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vihreä">
    <p:bg>
      <p:bgPr>
        <a:solidFill>
          <a:srgbClr val="B4FF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343357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1627632"/>
            <a:ext cx="3089059" cy="3781044"/>
          </a:xfrm>
        </p:spPr>
        <p:txBody>
          <a:bodyPr anchor="ctr" anchorCtr="0"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3D2F5A89-E0E1-A352-25B1-1AA73A09A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525188C8-8609-73C0-4CA3-D47335335A3E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174D65B1-43CA-B503-D86E-62DE503C3A9C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6CF7BEF-9841-C636-4833-CF44883795A1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3" name="Vapaamuotoinen: Muoto 22">
              <a:extLst>
                <a:ext uri="{FF2B5EF4-FFF2-40B4-BE49-F238E27FC236}">
                  <a16:creationId xmlns:a16="http://schemas.microsoft.com/office/drawing/2014/main" id="{C71327A0-9565-018A-9ED5-8224A3584A97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9A4F7338-AA11-8845-AA60-8733E64633F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010F6C3A-37A5-2ED4-EE90-7DF85320A24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970D8043-07BB-8CCE-12FF-65764ACC2EE3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7" name="Vapaamuotoinen: Muoto 26">
              <a:extLst>
                <a:ext uri="{FF2B5EF4-FFF2-40B4-BE49-F238E27FC236}">
                  <a16:creationId xmlns:a16="http://schemas.microsoft.com/office/drawing/2014/main" id="{83FCC69D-E18E-DEAF-F65D-8274BB4C9739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3527436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keltainen">
    <p:bg>
      <p:bgPr>
        <a:solidFill>
          <a:srgbClr val="FFFA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343357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1627632"/>
            <a:ext cx="3089059" cy="3781044"/>
          </a:xfrm>
        </p:spPr>
        <p:txBody>
          <a:bodyPr anchor="ctr" anchorCtr="0"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3D2F5A89-E0E1-A352-25B1-1AA73A09A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525188C8-8609-73C0-4CA3-D47335335A3E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174D65B1-43CA-B503-D86E-62DE503C3A9C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6CF7BEF-9841-C636-4833-CF44883795A1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3" name="Vapaamuotoinen: Muoto 22">
              <a:extLst>
                <a:ext uri="{FF2B5EF4-FFF2-40B4-BE49-F238E27FC236}">
                  <a16:creationId xmlns:a16="http://schemas.microsoft.com/office/drawing/2014/main" id="{C71327A0-9565-018A-9ED5-8224A3584A97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9A4F7338-AA11-8845-AA60-8733E64633F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010F6C3A-37A5-2ED4-EE90-7DF85320A24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970D8043-07BB-8CCE-12FF-65764ACC2EE3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7" name="Vapaamuotoinen: Muoto 26">
              <a:extLst>
                <a:ext uri="{FF2B5EF4-FFF2-40B4-BE49-F238E27FC236}">
                  <a16:creationId xmlns:a16="http://schemas.microsoft.com/office/drawing/2014/main" id="{83FCC69D-E18E-DEAF-F65D-8274BB4C9739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1076092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sininen">
    <p:bg>
      <p:bgPr>
        <a:solidFill>
          <a:srgbClr val="DCE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343357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1627632"/>
            <a:ext cx="3089059" cy="3781044"/>
          </a:xfrm>
        </p:spPr>
        <p:txBody>
          <a:bodyPr anchor="ctr" anchorCtr="0"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3D2F5A89-E0E1-A352-25B1-1AA73A09A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525188C8-8609-73C0-4CA3-D47335335A3E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174D65B1-43CA-B503-D86E-62DE503C3A9C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6CF7BEF-9841-C636-4833-CF44883795A1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3" name="Vapaamuotoinen: Muoto 22">
              <a:extLst>
                <a:ext uri="{FF2B5EF4-FFF2-40B4-BE49-F238E27FC236}">
                  <a16:creationId xmlns:a16="http://schemas.microsoft.com/office/drawing/2014/main" id="{C71327A0-9565-018A-9ED5-8224A3584A97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9A4F7338-AA11-8845-AA60-8733E64633F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010F6C3A-37A5-2ED4-EE90-7DF85320A24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970D8043-07BB-8CCE-12FF-65764ACC2EE3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7" name="Vapaamuotoinen: Muoto 26">
              <a:extLst>
                <a:ext uri="{FF2B5EF4-FFF2-40B4-BE49-F238E27FC236}">
                  <a16:creationId xmlns:a16="http://schemas.microsoft.com/office/drawing/2014/main" id="{83FCC69D-E18E-DEAF-F65D-8274BB4C9739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7868720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punainen">
    <p:bg>
      <p:bgPr>
        <a:solidFill>
          <a:srgbClr val="FE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343357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1627632"/>
            <a:ext cx="3089059" cy="3781044"/>
          </a:xfrm>
        </p:spPr>
        <p:txBody>
          <a:bodyPr anchor="ctr" anchorCtr="0"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3D2F5A89-E0E1-A352-25B1-1AA73A09A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525188C8-8609-73C0-4CA3-D47335335A3E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174D65B1-43CA-B503-D86E-62DE503C3A9C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6CF7BEF-9841-C636-4833-CF44883795A1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3" name="Vapaamuotoinen: Muoto 22">
              <a:extLst>
                <a:ext uri="{FF2B5EF4-FFF2-40B4-BE49-F238E27FC236}">
                  <a16:creationId xmlns:a16="http://schemas.microsoft.com/office/drawing/2014/main" id="{C71327A0-9565-018A-9ED5-8224A3584A97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9A4F7338-AA11-8845-AA60-8733E64633F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010F6C3A-37A5-2ED4-EE90-7DF85320A24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970D8043-07BB-8CCE-12FF-65764ACC2EE3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7" name="Vapaamuotoinen: Muoto 26">
              <a:extLst>
                <a:ext uri="{FF2B5EF4-FFF2-40B4-BE49-F238E27FC236}">
                  <a16:creationId xmlns:a16="http://schemas.microsoft.com/office/drawing/2014/main" id="{83FCC69D-E18E-DEAF-F65D-8274BB4C9739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7A09F6E-5547-1BAE-EC42-9BCE56A70D6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8060584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äätössivu">
    <p:bg>
      <p:bgPr>
        <a:solidFill>
          <a:srgbClr val="005A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6953" y="1951001"/>
            <a:ext cx="10477035" cy="2082841"/>
          </a:xfrm>
        </p:spPr>
        <p:txBody>
          <a:bodyPr anchor="b">
            <a:noAutofit/>
          </a:bodyPr>
          <a:lstStyle>
            <a:lvl1pPr algn="ctr">
              <a:defRPr sz="13800" spc="-300" baseline="0">
                <a:solidFill>
                  <a:srgbClr val="FFF7F1"/>
                </a:solidFill>
                <a:latin typeface="Work Sans Light" pitchFamily="2" charset="0"/>
              </a:defRPr>
            </a:lvl1pPr>
          </a:lstStyle>
          <a:p>
            <a:r>
              <a:rPr lang="fi-FI" noProof="0" dirty="0"/>
              <a:t>Päätössivu</a:t>
            </a:r>
          </a:p>
        </p:txBody>
      </p:sp>
      <p:sp>
        <p:nvSpPr>
          <p:cNvPr id="23" name="Tekstin paikkamerkki 22">
            <a:extLst>
              <a:ext uri="{FF2B5EF4-FFF2-40B4-BE49-F238E27FC236}">
                <a16:creationId xmlns:a16="http://schemas.microsoft.com/office/drawing/2014/main" id="{463699EA-6FB5-11FA-EFF4-9EF634830E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6953" y="4664704"/>
            <a:ext cx="10477035" cy="440072"/>
          </a:xfrm>
        </p:spPr>
        <p:txBody>
          <a:bodyPr anchor="b" anchorCtr="0"/>
          <a:lstStyle>
            <a:lvl1pPr marL="0" indent="0" algn="ctr">
              <a:buNone/>
              <a:defRPr>
                <a:solidFill>
                  <a:srgbClr val="FFF7F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BA0D528A-E45F-D426-FD02-B0B54E827D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7250" y="5401791"/>
            <a:ext cx="10477500" cy="336484"/>
          </a:xfrm>
        </p:spPr>
        <p:txBody>
          <a:bodyPr/>
          <a:lstStyle>
            <a:lvl1pPr marL="0" indent="0" algn="ctr">
              <a:buNone/>
              <a:defRPr sz="1800">
                <a:solidFill>
                  <a:srgbClr val="FFF7F1"/>
                </a:solidFill>
              </a:defRPr>
            </a:lvl1pPr>
          </a:lstStyle>
          <a:p>
            <a:pPr lvl="0"/>
            <a:r>
              <a:rPr lang="fi-FI" noProof="0" dirty="0"/>
              <a:t>Lisää tekstiä tähän</a:t>
            </a:r>
          </a:p>
        </p:txBody>
      </p:sp>
      <p:grpSp>
        <p:nvGrpSpPr>
          <p:cNvPr id="42" name="Ryhmä 9">
            <a:extLst>
              <a:ext uri="{FF2B5EF4-FFF2-40B4-BE49-F238E27FC236}">
                <a16:creationId xmlns:a16="http://schemas.microsoft.com/office/drawing/2014/main" id="{61A8B933-523D-18D5-1617-3C73FE86A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97447" y="200023"/>
            <a:ext cx="1126884" cy="1071627"/>
            <a:chOff x="203203" y="203198"/>
            <a:chExt cx="1117587" cy="1062785"/>
          </a:xfrm>
          <a:solidFill>
            <a:srgbClr val="FFF7F0"/>
          </a:solidFill>
        </p:grpSpPr>
        <p:sp>
          <p:nvSpPr>
            <p:cNvPr id="43" name="Vapaamuotoinen: Muoto 10">
              <a:extLst>
                <a:ext uri="{FF2B5EF4-FFF2-40B4-BE49-F238E27FC236}">
                  <a16:creationId xmlns:a16="http://schemas.microsoft.com/office/drawing/2014/main" id="{95EF54DF-E6CC-4973-DE1C-28BF4B8CABF5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44" name="Vapaamuotoinen: Muoto 11">
              <a:extLst>
                <a:ext uri="{FF2B5EF4-FFF2-40B4-BE49-F238E27FC236}">
                  <a16:creationId xmlns:a16="http://schemas.microsoft.com/office/drawing/2014/main" id="{3A717948-9DC4-C7C2-DF0B-0A741D4C9697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45" name="Vapaamuotoinen: Muoto 12">
              <a:extLst>
                <a:ext uri="{FF2B5EF4-FFF2-40B4-BE49-F238E27FC236}">
                  <a16:creationId xmlns:a16="http://schemas.microsoft.com/office/drawing/2014/main" id="{510CCB9C-85C9-6BC1-80CF-DCB7525EAC50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46" name="Vapaamuotoinen: Muoto 13">
              <a:extLst>
                <a:ext uri="{FF2B5EF4-FFF2-40B4-BE49-F238E27FC236}">
                  <a16:creationId xmlns:a16="http://schemas.microsoft.com/office/drawing/2014/main" id="{94EC2F65-E9E5-D1B0-514B-1CAB2546F0E9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47" name="Vapaamuotoinen: Muoto 14">
              <a:extLst>
                <a:ext uri="{FF2B5EF4-FFF2-40B4-BE49-F238E27FC236}">
                  <a16:creationId xmlns:a16="http://schemas.microsoft.com/office/drawing/2014/main" id="{8854FBAC-F823-CDF4-0BC8-3C0AB7DFD2A5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48" name="Vapaamuotoinen: Muoto 15">
              <a:extLst>
                <a:ext uri="{FF2B5EF4-FFF2-40B4-BE49-F238E27FC236}">
                  <a16:creationId xmlns:a16="http://schemas.microsoft.com/office/drawing/2014/main" id="{859508E6-E81D-6007-C89C-F3302D643BFE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49" name="Vapaamuotoinen: Muoto 16">
              <a:extLst>
                <a:ext uri="{FF2B5EF4-FFF2-40B4-BE49-F238E27FC236}">
                  <a16:creationId xmlns:a16="http://schemas.microsoft.com/office/drawing/2014/main" id="{91ADE866-BE02-3759-6D97-B4E6CC29CAB2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50" name="Vapaamuotoinen: Muoto 17">
              <a:extLst>
                <a:ext uri="{FF2B5EF4-FFF2-40B4-BE49-F238E27FC236}">
                  <a16:creationId xmlns:a16="http://schemas.microsoft.com/office/drawing/2014/main" id="{48ED4965-5270-89A6-9D6C-CC4669A8B5D7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059102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kuvalla silmä">
    <p:bg>
      <p:bgPr>
        <a:solidFill>
          <a:srgbClr val="B4FF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n paikkamerkki 7">
            <a:extLst>
              <a:ext uri="{FF2B5EF4-FFF2-40B4-BE49-F238E27FC236}">
                <a16:creationId xmlns:a16="http://schemas.microsoft.com/office/drawing/2014/main" id="{B4D1090D-3E0E-1D6C-BF6F-79D888D9CEB9}"/>
              </a:ext>
            </a:extLst>
          </p:cNvPr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" r="17776"/>
          <a:stretch/>
        </p:blipFill>
        <p:spPr>
          <a:xfrm>
            <a:off x="3433572" y="-23547"/>
            <a:ext cx="8758428" cy="6907056"/>
          </a:xfrm>
          <a:prstGeom prst="rect">
            <a:avLst/>
          </a:prstGeom>
        </p:spPr>
      </p:pic>
      <p:sp>
        <p:nvSpPr>
          <p:cNvPr id="3" name="Suorakulmio 21">
            <a:extLst>
              <a:ext uri="{FF2B5EF4-FFF2-40B4-BE49-F238E27FC236}">
                <a16:creationId xmlns:a16="http://schemas.microsoft.com/office/drawing/2014/main" id="{CC14B373-2F5E-D127-4F6D-B77258845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33570" y="3429000"/>
            <a:ext cx="3433571" cy="3429000"/>
          </a:xfrm>
          <a:prstGeom prst="rect">
            <a:avLst/>
          </a:prstGeom>
          <a:solidFill>
            <a:srgbClr val="B4FF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grpSp>
        <p:nvGrpSpPr>
          <p:cNvPr id="10" name="Ryhmä 9">
            <a:extLst>
              <a:ext uri="{FF2B5EF4-FFF2-40B4-BE49-F238E27FC236}">
                <a16:creationId xmlns:a16="http://schemas.microsoft.com/office/drawing/2014/main" id="{6B17C079-3319-DC26-44A9-380683636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63835" y="237701"/>
            <a:ext cx="3105897" cy="2953599"/>
            <a:chOff x="203203" y="203198"/>
            <a:chExt cx="1117587" cy="1062785"/>
          </a:xfrm>
        </p:grpSpPr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BCABC861-8524-85F9-F756-A6ED24CB82EB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527BBF29-0D7D-E7D2-0C6B-F52CED370805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6891EF07-6FE5-932D-5471-6AB8430B2877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BA895791-B656-59A9-01FB-C88134131A15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CC5BF34A-D3C5-29AF-0507-491580995DE1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312F966-2A5D-80FA-E0C6-78D5AC981A34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530F09BF-1A2D-B1DC-9B9F-1171E3E2DBB2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1EFF7B6-19DF-63BA-8D9F-AAC3119D0AE8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D5BF6AD2-2A55-712D-15E3-5CD600E766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883185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2" name="Tekstin paikkamerkki 22">
            <a:extLst>
              <a:ext uri="{FF2B5EF4-FFF2-40B4-BE49-F238E27FC236}">
                <a16:creationId xmlns:a16="http://schemas.microsoft.com/office/drawing/2014/main" id="{F2A26BBC-33CA-82E8-66E2-053FAE1A04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000" y="3693599"/>
            <a:ext cx="3006000" cy="1929600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buNone/>
              <a:defRPr spc="-50"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4" name="Tekstiruutu 18">
            <a:extLst>
              <a:ext uri="{FF2B5EF4-FFF2-40B4-BE49-F238E27FC236}">
                <a16:creationId xmlns:a16="http://schemas.microsoft.com/office/drawing/2014/main" id="{F8225031-91D1-86EF-B16A-D2E576D371DD}"/>
              </a:ext>
            </a:extLst>
          </p:cNvPr>
          <p:cNvSpPr txBox="1"/>
          <p:nvPr userDrawn="1"/>
        </p:nvSpPr>
        <p:spPr>
          <a:xfrm>
            <a:off x="3636000" y="5704241"/>
            <a:ext cx="3006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600" spc="-20" baseline="0" noProof="0" dirty="0"/>
              <a:t>Terveyden ja </a:t>
            </a:r>
          </a:p>
          <a:p>
            <a:r>
              <a:rPr lang="fi-FI" sz="1600" spc="-20" baseline="0" noProof="0" dirty="0"/>
              <a:t>hyvinvoinnin laitos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91CE8C-75CC-8BC9-581D-B06FBA83B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35451" y="6269995"/>
            <a:ext cx="1972568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600" spc="-40" baseline="0">
                <a:solidFill>
                  <a:schemeClr val="tx1"/>
                </a:solidFill>
              </a:defRPr>
            </a:lvl1pPr>
          </a:lstStyle>
          <a:p>
            <a:fld id="{76BE8DE8-6261-4CD3-8D49-9AB11C9718BA}" type="datetime1">
              <a:rPr lang="fi-FI" noProof="0" smtClean="0"/>
              <a:pPr/>
              <a:t>24.4.2025</a:t>
            </a:fld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991641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kuvalla lehti">
    <p:bg>
      <p:bgPr>
        <a:solidFill>
          <a:srgbClr val="B4FF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n paikkamerkki 7">
            <a:extLst>
              <a:ext uri="{FF2B5EF4-FFF2-40B4-BE49-F238E27FC236}">
                <a16:creationId xmlns:a16="http://schemas.microsoft.com/office/drawing/2014/main" id="{B4D1090D-3E0E-1D6C-BF6F-79D888D9CEB9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" r="173"/>
          <a:stretch/>
        </p:blipFill>
        <p:spPr>
          <a:xfrm>
            <a:off x="3433572" y="0"/>
            <a:ext cx="8758428" cy="6858000"/>
          </a:xfrm>
          <a:prstGeom prst="rect">
            <a:avLst/>
          </a:prstGeom>
        </p:spPr>
      </p:pic>
      <p:sp>
        <p:nvSpPr>
          <p:cNvPr id="3" name="Suorakulmio 21">
            <a:extLst>
              <a:ext uri="{FF2B5EF4-FFF2-40B4-BE49-F238E27FC236}">
                <a16:creationId xmlns:a16="http://schemas.microsoft.com/office/drawing/2014/main" id="{CC14B373-2F5E-D127-4F6D-B77258845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33570" y="3429000"/>
            <a:ext cx="3433571" cy="3429000"/>
          </a:xfrm>
          <a:prstGeom prst="rect">
            <a:avLst/>
          </a:prstGeom>
          <a:solidFill>
            <a:srgbClr val="B4FF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grpSp>
        <p:nvGrpSpPr>
          <p:cNvPr id="10" name="Ryhmä 9">
            <a:extLst>
              <a:ext uri="{FF2B5EF4-FFF2-40B4-BE49-F238E27FC236}">
                <a16:creationId xmlns:a16="http://schemas.microsoft.com/office/drawing/2014/main" id="{6B17C079-3319-DC26-44A9-380683636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63835" y="237701"/>
            <a:ext cx="3105897" cy="2953599"/>
            <a:chOff x="203203" y="203198"/>
            <a:chExt cx="1117587" cy="1062785"/>
          </a:xfrm>
        </p:grpSpPr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BCABC861-8524-85F9-F756-A6ED24CB82EB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527BBF29-0D7D-E7D2-0C6B-F52CED370805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6891EF07-6FE5-932D-5471-6AB8430B2877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BA895791-B656-59A9-01FB-C88134131A15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CC5BF34A-D3C5-29AF-0507-491580995DE1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312F966-2A5D-80FA-E0C6-78D5AC981A34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530F09BF-1A2D-B1DC-9B9F-1171E3E2DBB2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1EFF7B6-19DF-63BA-8D9F-AAC3119D0AE8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D5BF6AD2-2A55-712D-15E3-5CD600E766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883185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2" name="Tekstin paikkamerkki 22">
            <a:extLst>
              <a:ext uri="{FF2B5EF4-FFF2-40B4-BE49-F238E27FC236}">
                <a16:creationId xmlns:a16="http://schemas.microsoft.com/office/drawing/2014/main" id="{F2A26BBC-33CA-82E8-66E2-053FAE1A04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36000" y="3693599"/>
            <a:ext cx="3006000" cy="1929600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buNone/>
              <a:defRPr spc="-50"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Tekstiruutu 18">
            <a:extLst>
              <a:ext uri="{FF2B5EF4-FFF2-40B4-BE49-F238E27FC236}">
                <a16:creationId xmlns:a16="http://schemas.microsoft.com/office/drawing/2014/main" id="{F8225031-91D1-86EF-B16A-D2E576D371DD}"/>
              </a:ext>
            </a:extLst>
          </p:cNvPr>
          <p:cNvSpPr txBox="1"/>
          <p:nvPr userDrawn="1"/>
        </p:nvSpPr>
        <p:spPr>
          <a:xfrm>
            <a:off x="3636000" y="5704241"/>
            <a:ext cx="3006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600" spc="-20" baseline="0" noProof="0" dirty="0"/>
              <a:t>Terveyden ja </a:t>
            </a:r>
          </a:p>
          <a:p>
            <a:r>
              <a:rPr lang="fi-FI" sz="1600" spc="-20" baseline="0" noProof="0" dirty="0"/>
              <a:t>hyvinvoinnin laitos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91CE8C-75CC-8BC9-581D-B06FBA83B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35451" y="6269995"/>
            <a:ext cx="1972568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600" spc="-40" baseline="0">
                <a:solidFill>
                  <a:schemeClr val="tx1"/>
                </a:solidFill>
              </a:defRPr>
            </a:lvl1pPr>
          </a:lstStyle>
          <a:p>
            <a:fld id="{DEE2F389-5A1F-4476-9600-D88DAE697EB5}" type="datetime1">
              <a:rPr lang="fi-FI" noProof="0" smtClean="0"/>
              <a:t>24.4.2025</a:t>
            </a:fld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72121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kuvalla jäälautat">
    <p:bg>
      <p:bgPr>
        <a:solidFill>
          <a:srgbClr val="DCE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n paikkamerkki 7">
            <a:extLst>
              <a:ext uri="{FF2B5EF4-FFF2-40B4-BE49-F238E27FC236}">
                <a16:creationId xmlns:a16="http://schemas.microsoft.com/office/drawing/2014/main" id="{31AEE49C-59D8-1DC0-6D69-F6CCCCA302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35858" y="0"/>
            <a:ext cx="8753856" cy="6858000"/>
          </a:xfrm>
          <a:prstGeom prst="rect">
            <a:avLst/>
          </a:prstGeom>
        </p:spPr>
      </p:pic>
      <p:sp>
        <p:nvSpPr>
          <p:cNvPr id="3" name="Suorakulmio 21">
            <a:extLst>
              <a:ext uri="{FF2B5EF4-FFF2-40B4-BE49-F238E27FC236}">
                <a16:creationId xmlns:a16="http://schemas.microsoft.com/office/drawing/2014/main" id="{08CD8FCD-475F-BA79-3521-10CE36F63B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33570" y="3429000"/>
            <a:ext cx="3433571" cy="3429000"/>
          </a:xfrm>
          <a:prstGeom prst="rect">
            <a:avLst/>
          </a:prstGeom>
          <a:solidFill>
            <a:srgbClr val="DCEF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grpSp>
        <p:nvGrpSpPr>
          <p:cNvPr id="10" name="Ryhmä 9">
            <a:extLst>
              <a:ext uri="{FF2B5EF4-FFF2-40B4-BE49-F238E27FC236}">
                <a16:creationId xmlns:a16="http://schemas.microsoft.com/office/drawing/2014/main" id="{6B17C079-3319-DC26-44A9-380683636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63835" y="237701"/>
            <a:ext cx="3105897" cy="2953599"/>
            <a:chOff x="203203" y="203198"/>
            <a:chExt cx="1117587" cy="1062785"/>
          </a:xfrm>
        </p:grpSpPr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BCABC861-8524-85F9-F756-A6ED24CB82EB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527BBF29-0D7D-E7D2-0C6B-F52CED370805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6891EF07-6FE5-932D-5471-6AB8430B2877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BA895791-B656-59A9-01FB-C88134131A15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CC5BF34A-D3C5-29AF-0507-491580995DE1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312F966-2A5D-80FA-E0C6-78D5AC981A34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530F09BF-1A2D-B1DC-9B9F-1171E3E2DBB2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1EFF7B6-19DF-63BA-8D9F-AAC3119D0AE8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0937D4D6-1194-C3B0-5D17-C1DA48C12C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883185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2" name="Tekstin paikkamerkki 22">
            <a:extLst>
              <a:ext uri="{FF2B5EF4-FFF2-40B4-BE49-F238E27FC236}">
                <a16:creationId xmlns:a16="http://schemas.microsoft.com/office/drawing/2014/main" id="{E261E14C-AD68-080D-C81D-A51E8AF17C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36000" y="3693599"/>
            <a:ext cx="3006000" cy="1929600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buNone/>
              <a:defRPr spc="-50"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Tekstiruutu 18">
            <a:extLst>
              <a:ext uri="{FF2B5EF4-FFF2-40B4-BE49-F238E27FC236}">
                <a16:creationId xmlns:a16="http://schemas.microsoft.com/office/drawing/2014/main" id="{17CD63AC-2C7E-7B24-69A8-0BE3D405D685}"/>
              </a:ext>
            </a:extLst>
          </p:cNvPr>
          <p:cNvSpPr txBox="1"/>
          <p:nvPr userDrawn="1"/>
        </p:nvSpPr>
        <p:spPr>
          <a:xfrm>
            <a:off x="3636000" y="5704241"/>
            <a:ext cx="3006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600" spc="-20" baseline="0" noProof="0" dirty="0"/>
              <a:t>Terveyden ja </a:t>
            </a:r>
          </a:p>
          <a:p>
            <a:r>
              <a:rPr lang="fi-FI" sz="1600" spc="-20" baseline="0" noProof="0" dirty="0"/>
              <a:t>hyvinvoinnin laitos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FE2FC8-3CB7-BD74-6299-38CB1EBD3A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35451" y="6269995"/>
            <a:ext cx="1972568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600" spc="-40" baseline="0">
                <a:solidFill>
                  <a:schemeClr val="tx1"/>
                </a:solidFill>
              </a:defRPr>
            </a:lvl1pPr>
          </a:lstStyle>
          <a:p>
            <a:fld id="{DF000B1A-3316-43D6-B934-10B5289E87DB}" type="datetime1">
              <a:rPr lang="fi-FI" noProof="0" smtClean="0"/>
              <a:t>24.4.2025</a:t>
            </a:fld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516628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kuvalla henkilöt">
    <p:bg>
      <p:bgPr>
        <a:solidFill>
          <a:srgbClr val="FFFA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Kuvan paikkamerkki 7">
            <a:extLst>
              <a:ext uri="{FF2B5EF4-FFF2-40B4-BE49-F238E27FC236}">
                <a16:creationId xmlns:a16="http://schemas.microsoft.com/office/drawing/2014/main" id="{6251BA80-83BB-CE85-E7FC-BE02853F7B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35858" y="0"/>
            <a:ext cx="8753856" cy="6858000"/>
          </a:xfrm>
          <a:prstGeom prst="rect">
            <a:avLst/>
          </a:prstGeom>
        </p:spPr>
      </p:pic>
      <p:sp>
        <p:nvSpPr>
          <p:cNvPr id="3" name="Suorakulmio 21">
            <a:extLst>
              <a:ext uri="{FF2B5EF4-FFF2-40B4-BE49-F238E27FC236}">
                <a16:creationId xmlns:a16="http://schemas.microsoft.com/office/drawing/2014/main" id="{08CD8FCD-475F-BA79-3521-10CE36F63B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33570" y="3429000"/>
            <a:ext cx="3433571" cy="3429000"/>
          </a:xfrm>
          <a:prstGeom prst="rect">
            <a:avLst/>
          </a:prstGeom>
          <a:solidFill>
            <a:srgbClr val="FFF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grpSp>
        <p:nvGrpSpPr>
          <p:cNvPr id="10" name="Ryhmä 9">
            <a:extLst>
              <a:ext uri="{FF2B5EF4-FFF2-40B4-BE49-F238E27FC236}">
                <a16:creationId xmlns:a16="http://schemas.microsoft.com/office/drawing/2014/main" id="{6B17C079-3319-DC26-44A9-380683636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63835" y="237701"/>
            <a:ext cx="3105897" cy="2953599"/>
            <a:chOff x="203203" y="203198"/>
            <a:chExt cx="1117587" cy="1062785"/>
          </a:xfrm>
        </p:grpSpPr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BCABC861-8524-85F9-F756-A6ED24CB82EB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527BBF29-0D7D-E7D2-0C6B-F52CED370805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6891EF07-6FE5-932D-5471-6AB8430B2877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BA895791-B656-59A9-01FB-C88134131A15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CC5BF34A-D3C5-29AF-0507-491580995DE1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312F966-2A5D-80FA-E0C6-78D5AC981A34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530F09BF-1A2D-B1DC-9B9F-1171E3E2DBB2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1EFF7B6-19DF-63BA-8D9F-AAC3119D0AE8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0937D4D6-1194-C3B0-5D17-C1DA48C12C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883185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2" name="Tekstin paikkamerkki 22">
            <a:extLst>
              <a:ext uri="{FF2B5EF4-FFF2-40B4-BE49-F238E27FC236}">
                <a16:creationId xmlns:a16="http://schemas.microsoft.com/office/drawing/2014/main" id="{E261E14C-AD68-080D-C81D-A51E8AF17C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36000" y="3693599"/>
            <a:ext cx="3006000" cy="1929600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buNone/>
              <a:defRPr spc="-50"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Tekstiruutu 18">
            <a:extLst>
              <a:ext uri="{FF2B5EF4-FFF2-40B4-BE49-F238E27FC236}">
                <a16:creationId xmlns:a16="http://schemas.microsoft.com/office/drawing/2014/main" id="{17CD63AC-2C7E-7B24-69A8-0BE3D405D685}"/>
              </a:ext>
            </a:extLst>
          </p:cNvPr>
          <p:cNvSpPr txBox="1"/>
          <p:nvPr userDrawn="1"/>
        </p:nvSpPr>
        <p:spPr>
          <a:xfrm>
            <a:off x="3636000" y="5704241"/>
            <a:ext cx="3006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600" spc="-20" baseline="0" noProof="0" dirty="0"/>
              <a:t>Terveyden ja </a:t>
            </a:r>
          </a:p>
          <a:p>
            <a:r>
              <a:rPr lang="fi-FI" sz="1600" spc="-20" baseline="0" noProof="0" dirty="0"/>
              <a:t>hyvinvoinnin laitos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FE2FC8-3CB7-BD74-6299-38CB1EBD3A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35451" y="6269995"/>
            <a:ext cx="1972568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600" spc="-40" baseline="0">
                <a:solidFill>
                  <a:schemeClr val="tx1"/>
                </a:solidFill>
              </a:defRPr>
            </a:lvl1pPr>
          </a:lstStyle>
          <a:p>
            <a:fld id="{DF000B1A-3316-43D6-B934-10B5289E87DB}" type="datetime1">
              <a:rPr lang="fi-FI" noProof="0" smtClean="0"/>
              <a:t>24.4.2025</a:t>
            </a:fld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065849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kuvalla kaupunkinäkymä">
    <p:bg>
      <p:bgPr>
        <a:solidFill>
          <a:srgbClr val="DCE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Kuvan paikkamerkki 7">
            <a:extLst>
              <a:ext uri="{FF2B5EF4-FFF2-40B4-BE49-F238E27FC236}">
                <a16:creationId xmlns:a16="http://schemas.microsoft.com/office/drawing/2014/main" id="{6251BA80-83BB-CE85-E7FC-BE02853F7B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35858" y="0"/>
            <a:ext cx="8753856" cy="6858000"/>
          </a:xfrm>
          <a:prstGeom prst="rect">
            <a:avLst/>
          </a:prstGeom>
        </p:spPr>
      </p:pic>
      <p:sp>
        <p:nvSpPr>
          <p:cNvPr id="3" name="Suorakulmio 21">
            <a:extLst>
              <a:ext uri="{FF2B5EF4-FFF2-40B4-BE49-F238E27FC236}">
                <a16:creationId xmlns:a16="http://schemas.microsoft.com/office/drawing/2014/main" id="{08CD8FCD-475F-BA79-3521-10CE36F63B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33570" y="3429000"/>
            <a:ext cx="3433571" cy="3429000"/>
          </a:xfrm>
          <a:prstGeom prst="rect">
            <a:avLst/>
          </a:prstGeom>
          <a:solidFill>
            <a:srgbClr val="DCEF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grpSp>
        <p:nvGrpSpPr>
          <p:cNvPr id="10" name="Ryhmä 9">
            <a:extLst>
              <a:ext uri="{FF2B5EF4-FFF2-40B4-BE49-F238E27FC236}">
                <a16:creationId xmlns:a16="http://schemas.microsoft.com/office/drawing/2014/main" id="{6B17C079-3319-DC26-44A9-380683636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63835" y="237701"/>
            <a:ext cx="3105897" cy="2953599"/>
            <a:chOff x="203203" y="203198"/>
            <a:chExt cx="1117587" cy="1062785"/>
          </a:xfrm>
        </p:grpSpPr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BCABC861-8524-85F9-F756-A6ED24CB82EB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527BBF29-0D7D-E7D2-0C6B-F52CED370805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6891EF07-6FE5-932D-5471-6AB8430B2877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BA895791-B656-59A9-01FB-C88134131A15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CC5BF34A-D3C5-29AF-0507-491580995DE1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312F966-2A5D-80FA-E0C6-78D5AC981A34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530F09BF-1A2D-B1DC-9B9F-1171E3E2DBB2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1EFF7B6-19DF-63BA-8D9F-AAC3119D0AE8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0937D4D6-1194-C3B0-5D17-C1DA48C12C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883185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2" name="Tekstin paikkamerkki 22">
            <a:extLst>
              <a:ext uri="{FF2B5EF4-FFF2-40B4-BE49-F238E27FC236}">
                <a16:creationId xmlns:a16="http://schemas.microsoft.com/office/drawing/2014/main" id="{E261E14C-AD68-080D-C81D-A51E8AF17C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36000" y="3693599"/>
            <a:ext cx="3006000" cy="1929600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buNone/>
              <a:defRPr spc="-50"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Tekstiruutu 18">
            <a:extLst>
              <a:ext uri="{FF2B5EF4-FFF2-40B4-BE49-F238E27FC236}">
                <a16:creationId xmlns:a16="http://schemas.microsoft.com/office/drawing/2014/main" id="{17CD63AC-2C7E-7B24-69A8-0BE3D405D685}"/>
              </a:ext>
            </a:extLst>
          </p:cNvPr>
          <p:cNvSpPr txBox="1"/>
          <p:nvPr userDrawn="1"/>
        </p:nvSpPr>
        <p:spPr>
          <a:xfrm>
            <a:off x="3636000" y="5704241"/>
            <a:ext cx="3006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600" spc="-20" baseline="0" noProof="0" dirty="0"/>
              <a:t>Terveyden ja </a:t>
            </a:r>
          </a:p>
          <a:p>
            <a:r>
              <a:rPr lang="fi-FI" sz="1600" spc="-20" baseline="0" noProof="0" dirty="0"/>
              <a:t>hyvinvoinnin laitos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FE2FC8-3CB7-BD74-6299-38CB1EBD3A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35451" y="6269995"/>
            <a:ext cx="1972568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600" spc="-40" baseline="0">
                <a:solidFill>
                  <a:schemeClr val="tx1"/>
                </a:solidFill>
              </a:defRPr>
            </a:lvl1pPr>
          </a:lstStyle>
          <a:p>
            <a:fld id="{DF000B1A-3316-43D6-B934-10B5289E87DB}" type="datetime1">
              <a:rPr lang="fi-FI" noProof="0" smtClean="0"/>
              <a:t>24.4.2025</a:t>
            </a:fld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636579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2BCEDC-5BF0-4641-B029-97A0073B2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517" y="557866"/>
            <a:ext cx="11447929" cy="146815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fi-FI" noProof="0" dirty="0"/>
              <a:t>Muokkaa </a:t>
            </a:r>
            <a:r>
              <a:rPr lang="fi-FI" noProof="0" dirty="0" err="1"/>
              <a:t>ots</a:t>
            </a:r>
            <a:r>
              <a:rPr lang="fi-FI" noProof="0" dirty="0"/>
              <a:t>. </a:t>
            </a:r>
            <a:r>
              <a:rPr lang="fi-FI" noProof="0" dirty="0" err="1"/>
              <a:t>perustyyl</a:t>
            </a:r>
            <a:r>
              <a:rPr lang="fi-FI" noProof="0" dirty="0"/>
              <a:t>. </a:t>
            </a:r>
            <a:r>
              <a:rPr lang="fi-FI" noProof="0" dirty="0" err="1"/>
              <a:t>napsautt</a:t>
            </a:r>
            <a:r>
              <a:rPr lang="fi-FI" noProof="0" dirty="0"/>
              <a:t>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F58EF0-5CC6-4362-996D-AE27B9C25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6517" y="2272553"/>
            <a:ext cx="11447929" cy="337589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i-FI" noProof="0" dirty="0"/>
              <a:t>Muokkaa tekstin perustyylejä napsauttamalla</a:t>
            </a:r>
          </a:p>
          <a:p>
            <a:pPr lvl="1"/>
            <a:r>
              <a:rPr lang="fi-FI" noProof="0" dirty="0"/>
              <a:t>toinen taso</a:t>
            </a:r>
          </a:p>
          <a:p>
            <a:pPr lvl="2"/>
            <a:r>
              <a:rPr lang="fi-FI" noProof="0" dirty="0"/>
              <a:t>kolmas taso</a:t>
            </a:r>
          </a:p>
          <a:p>
            <a:pPr lvl="3"/>
            <a:r>
              <a:rPr lang="fi-FI" noProof="0" dirty="0"/>
              <a:t>neljäs taso</a:t>
            </a:r>
          </a:p>
          <a:p>
            <a:pPr lvl="4"/>
            <a:r>
              <a:rPr lang="fi-FI" noProof="0" dirty="0"/>
              <a:t>viides taso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FC8207-E1E1-4120-A9AA-730F0E3F9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35451" y="6269995"/>
            <a:ext cx="1972568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600" spc="-40" baseline="0">
                <a:solidFill>
                  <a:schemeClr val="tx1"/>
                </a:solidFill>
              </a:defRPr>
            </a:lvl1pPr>
          </a:lstStyle>
          <a:p>
            <a:fld id="{76BE8DE8-6261-4CD3-8D49-9AB11C9718BA}" type="datetime1">
              <a:rPr lang="fi-FI" noProof="0" smtClean="0"/>
              <a:pPr/>
              <a:t>24.4.2025</a:t>
            </a:fld>
            <a:endParaRPr lang="fi-FI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1C7E16-846E-4C51-8A54-1FE93AAD5B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99148" y="6269995"/>
            <a:ext cx="4285358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600" spc="-40" baseline="0">
                <a:solidFill>
                  <a:schemeClr val="tx1"/>
                </a:solidFill>
              </a:defRPr>
            </a:lvl1pPr>
          </a:lstStyle>
          <a:p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91B797-1514-4178-B4AD-AFE930D23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4507" y="6269995"/>
            <a:ext cx="639939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600" spc="-40" baseline="0"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grpSp>
        <p:nvGrpSpPr>
          <p:cNvPr id="6" name="Ryhmä 5">
            <a:extLst>
              <a:ext uri="{FF2B5EF4-FFF2-40B4-BE49-F238E27FC236}">
                <a16:creationId xmlns:a16="http://schemas.microsoft.com/office/drawing/2014/main" id="{C428BF7F-BADF-A5D4-E999-C4E30FEB6D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40807" y="5846175"/>
            <a:ext cx="772691" cy="734802"/>
            <a:chOff x="203203" y="203198"/>
            <a:chExt cx="1117587" cy="1062785"/>
          </a:xfrm>
        </p:grpSpPr>
        <p:sp>
          <p:nvSpPr>
            <p:cNvPr id="10" name="Vapaamuotoinen: Muoto 9">
              <a:extLst>
                <a:ext uri="{FF2B5EF4-FFF2-40B4-BE49-F238E27FC236}">
                  <a16:creationId xmlns:a16="http://schemas.microsoft.com/office/drawing/2014/main" id="{5553AB73-A221-F373-F8CF-3135BCEB23C3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B75798F8-2252-4E77-B921-3F5AACE9A080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9833B0C8-D237-F9BD-3AF0-CA9C93F83774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A4027529-A49F-9484-D50F-0263D34ECC1B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81B622A0-0FFF-91B6-C423-C6B8387A08D0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BD928471-934D-5723-55D3-CDF1016C3EAF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0D587FF2-12EA-C85C-55D4-ED72EED547B7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1B734ACC-FF66-EB5F-7DF0-C5D6D9F4A584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203154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38" r:id="rId2"/>
    <p:sldLayoutId id="2147483702" r:id="rId3"/>
    <p:sldLayoutId id="2147483696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23" r:id="rId10"/>
    <p:sldLayoutId id="2147483713" r:id="rId11"/>
    <p:sldLayoutId id="2147483715" r:id="rId12"/>
    <p:sldLayoutId id="2147483712" r:id="rId13"/>
    <p:sldLayoutId id="2147483711" r:id="rId14"/>
    <p:sldLayoutId id="2147483714" r:id="rId15"/>
    <p:sldLayoutId id="2147483650" r:id="rId16"/>
    <p:sldLayoutId id="2147483663" r:id="rId17"/>
    <p:sldLayoutId id="2147483684" r:id="rId18"/>
    <p:sldLayoutId id="2147483692" r:id="rId19"/>
    <p:sldLayoutId id="2147483654" r:id="rId20"/>
    <p:sldLayoutId id="2147483655" r:id="rId21"/>
    <p:sldLayoutId id="2147483724" r:id="rId22"/>
    <p:sldLayoutId id="2147483678" r:id="rId23"/>
    <p:sldLayoutId id="2147483686" r:id="rId24"/>
    <p:sldLayoutId id="2147483685" r:id="rId25"/>
    <p:sldLayoutId id="2147483687" r:id="rId26"/>
    <p:sldLayoutId id="2147483688" r:id="rId27"/>
    <p:sldLayoutId id="2147483730" r:id="rId28"/>
    <p:sldLayoutId id="2147483689" r:id="rId29"/>
    <p:sldLayoutId id="2147483731" r:id="rId30"/>
    <p:sldLayoutId id="2147483732" r:id="rId31"/>
    <p:sldLayoutId id="2147483690" r:id="rId32"/>
    <p:sldLayoutId id="2147483691" r:id="rId33"/>
    <p:sldLayoutId id="2147483728" r:id="rId34"/>
    <p:sldLayoutId id="2147483719" r:id="rId35"/>
    <p:sldLayoutId id="2147483718" r:id="rId36"/>
    <p:sldLayoutId id="2147483717" r:id="rId37"/>
    <p:sldLayoutId id="2147483673" r:id="rId38"/>
    <p:sldLayoutId id="2147483716" r:id="rId39"/>
    <p:sldLayoutId id="2147483681" r:id="rId40"/>
    <p:sldLayoutId id="2147483729" r:id="rId41"/>
    <p:sldLayoutId id="2147483695" r:id="rId42"/>
    <p:sldLayoutId id="2147483682" r:id="rId43"/>
    <p:sldLayoutId id="2147483683" r:id="rId44"/>
    <p:sldLayoutId id="2147483680" r:id="rId45"/>
    <p:sldLayoutId id="2147483693" r:id="rId46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kern="1200" spc="-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tabLst/>
        <a:defRPr sz="2400" kern="1200" spc="-3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 spc="-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 spc="-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 spc="-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 spc="-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sotkanet.fi/sotkanet/sv/haku?g=631" TargetMode="Externa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otkanet.fi/sotkanet/sv/haku?g=638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finlex.fi/fi/laki/alkup/2022/20221393" TargetMode="External"/><Relationship Id="rId2" Type="http://schemas.openxmlformats.org/officeDocument/2006/relationships/hyperlink" Target="https://www.finlex.fi/fi/laki/ajantasa/2021/20210618" TargetMode="External"/><Relationship Id="rId1" Type="http://schemas.openxmlformats.org/officeDocument/2006/relationships/slideLayout" Target="../slideLayouts/slideLayout20.xml"/><Relationship Id="rId5" Type="http://schemas.openxmlformats.org/officeDocument/2006/relationships/hyperlink" Target="https://finlex.fi/fi/laki/alkup/2022/20221392" TargetMode="External"/><Relationship Id="rId4" Type="http://schemas.openxmlformats.org/officeDocument/2006/relationships/hyperlink" Target="https://www.finlex.fi/fi/laki/alkup/2021/20210617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hl.fi/sv/teman/ledningen-av-framjandet-av-halsa-och-valfard/valfardsledning/valfardsledningen-i-kommunen/hyte-koefficienten-ett-incitament-for-kommunerna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otkanet.fi/sotkanet/sv/haku?g=632" TargetMode="External"/><Relationship Id="rId2" Type="http://schemas.openxmlformats.org/officeDocument/2006/relationships/hyperlink" Target="http://www.teaviisari.fi/" TargetMode="Externa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C73909-9FB7-CFCB-17F2-4131AE0DC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471" y="3671626"/>
            <a:ext cx="3150672" cy="2883185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rgbClr val="00591E"/>
                </a:solidFill>
                <a:latin typeface="+mj-lt"/>
              </a:rPr>
              <a:t>Hyte-koefficienten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12B0B7B-E431-57AA-C9C1-9FC10154BC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>
                <a:latin typeface="+mn-lt"/>
              </a:rPr>
              <a:t>Tilläggsdel för främjande av välfärd och hälsa</a:t>
            </a:r>
          </a:p>
        </p:txBody>
      </p:sp>
    </p:spTree>
    <p:extLst>
      <p:ext uri="{BB962C8B-B14F-4D97-AF65-F5344CB8AC3E}">
        <p14:creationId xmlns:p14="http://schemas.microsoft.com/office/powerpoint/2010/main" val="2901355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1619D71-FC6F-470D-4C38-55A695AEF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125" y="1538478"/>
            <a:ext cx="3444366" cy="3781044"/>
          </a:xfrm>
        </p:spPr>
        <p:txBody>
          <a:bodyPr>
            <a:normAutofit/>
          </a:bodyPr>
          <a:lstStyle/>
          <a:p>
            <a:r>
              <a:rPr lang="fi-FI" sz="3000" dirty="0">
                <a:solidFill>
                  <a:srgbClr val="005A1E"/>
                </a:solidFill>
                <a:ea typeface="+mn-ea"/>
                <a:cs typeface="+mn-cs"/>
              </a:rPr>
              <a:t>Resultatindikatorer</a:t>
            </a:r>
            <a:br>
              <a:rPr lang="fi-FI" sz="3000" dirty="0">
                <a:solidFill>
                  <a:srgbClr val="005A1E"/>
                </a:solidFill>
                <a:ea typeface="+mn-ea"/>
                <a:cs typeface="+mn-cs"/>
              </a:rPr>
            </a:br>
            <a:r>
              <a:rPr lang="fi-FI" sz="3000" dirty="0">
                <a:solidFill>
                  <a:srgbClr val="005A1E"/>
                </a:solidFill>
                <a:ea typeface="+mn-ea"/>
                <a:cs typeface="+mn-cs"/>
              </a:rPr>
              <a:t>– den del som baseras på prestationer pä befolkningsnivå</a:t>
            </a:r>
            <a:br>
              <a:rPr lang="fi-FI" sz="3000" dirty="0">
                <a:solidFill>
                  <a:srgbClr val="005A1E"/>
                </a:solidFill>
                <a:effectLst/>
                <a:ea typeface="+mn-ea"/>
                <a:cs typeface="+mn-cs"/>
              </a:rPr>
            </a:br>
            <a:endParaRPr lang="fi-FI" sz="3000" dirty="0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2B5E3DA2-6A95-FC29-7BF9-C2F8FBE7C432}"/>
              </a:ext>
            </a:extLst>
          </p:cNvPr>
          <p:cNvSpPr txBox="1"/>
          <p:nvPr/>
        </p:nvSpPr>
        <p:spPr>
          <a:xfrm>
            <a:off x="3682491" y="887691"/>
            <a:ext cx="8420100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i-FI" sz="3300" b="1" dirty="0">
                <a:solidFill>
                  <a:srgbClr val="005A1E"/>
                </a:solidFill>
                <a:latin typeface="+mj-lt"/>
              </a:rPr>
              <a:t>Startpunkt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v-SE" sz="2800" dirty="0"/>
              <a:t>För att indikatorer ska vara uppmuntrade är det viktigt att inte straffa välbefinnande och hälsotillstånd för kommunens befolkning (ålderstruktur, sjuklighet)</a:t>
            </a:r>
          </a:p>
          <a:p>
            <a:r>
              <a:rPr lang="sv-SE" sz="2800" dirty="0"/>
              <a:t>Incitamentet ska utgå från den förändring av befolkningens välbefinnande och hälsotillstånd, som kommunen lyckas åstadkomma genom eget agerande.</a:t>
            </a:r>
            <a:endParaRPr lang="fi-FI" sz="2800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64F2DEA1-994D-154B-7537-BEAE14E21875}"/>
              </a:ext>
            </a:extLst>
          </p:cNvPr>
          <p:cNvSpPr txBox="1"/>
          <p:nvPr/>
        </p:nvSpPr>
        <p:spPr>
          <a:xfrm>
            <a:off x="3314643" y="5869160"/>
            <a:ext cx="8787948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3500" dirty="0">
                <a:solidFill>
                  <a:schemeClr val="bg1"/>
                </a:solidFill>
                <a:highlight>
                  <a:srgbClr val="005A1E"/>
                </a:highlight>
                <a:latin typeface="+mj-lt"/>
              </a:rPr>
              <a:t>Resultat: mätt genom förändring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60AF5765-CCC7-0663-A266-0891C1EE1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pPr/>
              <a:t>10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469526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0E0548F3-3498-D4DD-BD0A-B5107165B1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6517" y="1482654"/>
            <a:ext cx="11319537" cy="4154984"/>
          </a:xfrm>
          <a:prstGeom prst="rect">
            <a:avLst/>
          </a:prstGeom>
          <a:solidFill>
            <a:srgbClr val="D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27CE62F-254B-50F5-8609-86F57445E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00286E"/>
                </a:solidFill>
              </a:rPr>
              <a:t>Resultatindikatorer - förändra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CAF680CA-13B5-1D01-D400-A639F9D1C24D}"/>
              </a:ext>
            </a:extLst>
          </p:cNvPr>
          <p:cNvSpPr txBox="1"/>
          <p:nvPr/>
        </p:nvSpPr>
        <p:spPr>
          <a:xfrm>
            <a:off x="436231" y="1482654"/>
            <a:ext cx="11319537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fontAlgn="t">
              <a:buFontTx/>
              <a:buAutoNum type="arabicPeriod"/>
            </a:pPr>
            <a:r>
              <a:rPr lang="sv-SE" sz="2200" dirty="0">
                <a:effectLst/>
              </a:rPr>
              <a:t>Medelmåttigt eller dåligt hälsotillstånd, % av eleverna i årskurs 8 och 9</a:t>
            </a:r>
            <a:r>
              <a:rPr lang="fi-FI" sz="2200" dirty="0">
                <a:effectLst/>
              </a:rPr>
              <a:t>, Enkäten Hälsa i skolan</a:t>
            </a:r>
          </a:p>
          <a:p>
            <a:pPr marL="342900" indent="-342900" fontAlgn="t">
              <a:buFontTx/>
              <a:buAutoNum type="arabicPeriod"/>
            </a:pPr>
            <a:r>
              <a:rPr lang="sv-SE" sz="2200" dirty="0">
                <a:effectLst/>
              </a:rPr>
              <a:t>Övervikt, % av eleverna i årskurs 8 och 9</a:t>
            </a:r>
            <a:r>
              <a:rPr lang="fi-FI" sz="2200" dirty="0">
                <a:effectLst/>
              </a:rPr>
              <a:t>, Enkäten Hälsa i skolan </a:t>
            </a:r>
          </a:p>
          <a:p>
            <a:pPr marL="342900" indent="-342900" fontAlgn="t">
              <a:buFontTx/>
              <a:buAutoNum type="arabicPeriod"/>
            </a:pPr>
            <a:r>
              <a:rPr lang="sv-SE" sz="2200" dirty="0">
                <a:effectLst/>
              </a:rPr>
              <a:t>17-24-åriga personer utanför utbildningssystemet, % av befolningen i samma ålder</a:t>
            </a:r>
            <a:r>
              <a:rPr lang="fi-FI" sz="2200" dirty="0">
                <a:effectLst/>
              </a:rPr>
              <a:t>, Examensregister </a:t>
            </a:r>
          </a:p>
          <a:p>
            <a:pPr marL="342900" indent="-342900" fontAlgn="t">
              <a:buFontTx/>
              <a:buAutoNum type="arabicPeriod"/>
            </a:pPr>
            <a:r>
              <a:rPr lang="sv-SE" sz="2200" dirty="0">
                <a:effectLst/>
              </a:rPr>
              <a:t>25-64-åriga långvariga mottagare av utkomststöd, % av befolkningen i samma ålder</a:t>
            </a:r>
            <a:r>
              <a:rPr lang="fi-FI" sz="2200" dirty="0">
                <a:effectLst/>
              </a:rPr>
              <a:t>, Utkomststödsregistret </a:t>
            </a:r>
          </a:p>
          <a:p>
            <a:pPr marL="342900" indent="-342900" fontAlgn="t">
              <a:buFontTx/>
              <a:buAutoNum type="arabicPeriod"/>
            </a:pPr>
            <a:r>
              <a:rPr lang="sv-SE" sz="2200" dirty="0">
                <a:effectLst/>
              </a:rPr>
              <a:t>25-64-åriga invalidpensionstagare, % av befolkningen i samma ålder</a:t>
            </a:r>
            <a:r>
              <a:rPr lang="fi-FI" sz="2200" dirty="0">
                <a:effectLst/>
              </a:rPr>
              <a:t>, Pensionsstatistik</a:t>
            </a:r>
          </a:p>
          <a:p>
            <a:pPr marL="342900" indent="-342900" fontAlgn="t">
              <a:buFontTx/>
              <a:buAutoNum type="arabicPeriod"/>
            </a:pPr>
            <a:r>
              <a:rPr lang="sv-SE" sz="2200" dirty="0">
                <a:effectLst/>
              </a:rPr>
              <a:t>Vårdperioder i anslutning till fallolyckor bland personer som fyllt 65 år / 10 000 personer i samma ålder</a:t>
            </a:r>
            <a:r>
              <a:rPr lang="fi-FI" sz="2200" dirty="0">
                <a:effectLst/>
              </a:rPr>
              <a:t>, Specialiserade sjukvården, Primär vård 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BFFCEC4A-B139-2937-B25A-2E9224127648}"/>
              </a:ext>
            </a:extLst>
          </p:cNvPr>
          <p:cNvSpPr txBox="1"/>
          <p:nvPr/>
        </p:nvSpPr>
        <p:spPr>
          <a:xfrm>
            <a:off x="1305535" y="6104626"/>
            <a:ext cx="92837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sz="2000" dirty="0"/>
              <a:t>Läs mer om resultatindikatorer på </a:t>
            </a:r>
            <a:r>
              <a:rPr lang="fi-FI" sz="2000" dirty="0">
                <a:hlinkClick r:id="rId2"/>
              </a:rPr>
              <a:t>Sotkanet</a:t>
            </a:r>
            <a:r>
              <a:rPr lang="fi-FI" sz="2000" dirty="0"/>
              <a:t>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FE2A761-3C68-2588-BEF3-1257E17A9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t>11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038916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B77E72A-5F81-D454-9C48-09FF85972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0" r="19363"/>
          <a:stretch/>
        </p:blipFill>
        <p:spPr bwMode="auto">
          <a:xfrm>
            <a:off x="6096000" y="10"/>
            <a:ext cx="6095999" cy="685799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933BACD-E25E-954C-44EE-84EF7AE49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518" y="557866"/>
            <a:ext cx="5231502" cy="1988564"/>
          </a:xfrm>
        </p:spPr>
        <p:txBody>
          <a:bodyPr anchor="b">
            <a:normAutofit/>
          </a:bodyPr>
          <a:lstStyle/>
          <a:p>
            <a:r>
              <a:rPr lang="fi-FI" sz="4600" dirty="0">
                <a:solidFill>
                  <a:srgbClr val="005A1E"/>
                </a:solidFill>
              </a:rPr>
              <a:t>Hur kommunens finansiering beräknas?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B54F1DB-3A99-BAA1-35B6-070797D8C8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5620" y="2905681"/>
            <a:ext cx="5232400" cy="281178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sv-SE" sz="2200" i="0" dirty="0">
                <a:effectLst/>
              </a:rPr>
              <a:t>Grundpriset för att främja välbefinnande och hälsa (18,89 EUR)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sv-SE" sz="2200" i="0" dirty="0">
                <a:effectLst/>
              </a:rPr>
              <a:t>X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sv-SE" sz="2200" i="0" dirty="0">
                <a:effectLst/>
              </a:rPr>
              <a:t>Kommunens befolkning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sv-SE" sz="2200" i="0" dirty="0">
                <a:effectLst/>
              </a:rPr>
              <a:t>X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sv-SE" sz="2200" i="0" dirty="0">
                <a:effectLst/>
              </a:rPr>
              <a:t>Kommunens  hyte-koefficient / hela landets hyte-koefficient </a:t>
            </a:r>
          </a:p>
          <a:p>
            <a:pPr algn="ctr">
              <a:lnSpc>
                <a:spcPct val="90000"/>
              </a:lnSpc>
            </a:pPr>
            <a:endParaRPr lang="fi-FI" sz="2200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41D3037-5822-F799-DA84-8480A6F11C0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96002" y="0"/>
            <a:ext cx="6095998" cy="2905681"/>
          </a:xfrm>
        </p:spPr>
        <p:txBody>
          <a:bodyPr>
            <a:normAutofit/>
          </a:bodyPr>
          <a:lstStyle/>
          <a:p>
            <a:r>
              <a:rPr lang="fi-FI" sz="2300" i="0" u="none" strike="noStrike" dirty="0">
                <a:effectLst/>
              </a:rPr>
              <a:t>Exempel:</a:t>
            </a:r>
          </a:p>
          <a:p>
            <a:r>
              <a:rPr lang="fi-FI" sz="2300" dirty="0"/>
              <a:t>När det fans</a:t>
            </a:r>
            <a:r>
              <a:rPr lang="fi-FI" sz="2300" i="0" u="none" strike="noStrike" dirty="0">
                <a:effectLst/>
              </a:rPr>
              <a:t> 111 299 001</a:t>
            </a:r>
            <a:r>
              <a:rPr lang="fi-FI" sz="2300" dirty="0"/>
              <a:t> € att fördela var kommunernas medel per capita för 2025</a:t>
            </a:r>
            <a:endParaRPr lang="fi-FI" sz="2300" i="1" dirty="0"/>
          </a:p>
          <a:p>
            <a:pPr marL="342858" indent="-342858">
              <a:buFont typeface="Arial" panose="020B0604020202020204" pitchFamily="34" charset="0"/>
              <a:buChar char="•"/>
            </a:pPr>
            <a:r>
              <a:rPr lang="fi-FI" sz="2300" dirty="0"/>
              <a:t>Maximal: 23,10 €</a:t>
            </a:r>
          </a:p>
          <a:p>
            <a:pPr marL="342858" indent="-342858">
              <a:buFont typeface="Arial" panose="020B0604020202020204" pitchFamily="34" charset="0"/>
              <a:buChar char="•"/>
            </a:pPr>
            <a:r>
              <a:rPr lang="fi-FI" sz="2300" dirty="0"/>
              <a:t>Median: 18,20 €</a:t>
            </a:r>
          </a:p>
          <a:p>
            <a:pPr marL="342858" indent="-342858">
              <a:buFont typeface="Arial" panose="020B0604020202020204" pitchFamily="34" charset="0"/>
              <a:buChar char="•"/>
            </a:pPr>
            <a:r>
              <a:rPr lang="fi-FI" sz="2300" dirty="0"/>
              <a:t>Minimum: 10,20 €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FC919C3-21AC-0761-B52F-6C03617A1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4507" y="6269995"/>
            <a:ext cx="639939" cy="284816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1160B98-140E-4345-B1A3-2A7247C42973}" type="slidenum">
              <a:rPr lang="fi-FI" noProof="0" smtClean="0"/>
              <a:pPr>
                <a:spcAft>
                  <a:spcPts val="600"/>
                </a:spcAft>
              </a:pPr>
              <a:t>12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993676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>
            <a:extLst>
              <a:ext uri="{FF2B5EF4-FFF2-40B4-BE49-F238E27FC236}">
                <a16:creationId xmlns:a16="http://schemas.microsoft.com/office/drawing/2014/main" id="{7B69AA77-5778-74B9-8944-4E33DBA06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1000" y="890530"/>
            <a:ext cx="4167282" cy="3493771"/>
          </a:xfrm>
          <a:prstGeom prst="rect">
            <a:avLst/>
          </a:prstGeom>
          <a:solidFill>
            <a:srgbClr val="FFF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4177AAE-CEC8-079B-B339-D20A3BCC8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54" y="1005541"/>
            <a:ext cx="3976408" cy="1468158"/>
          </a:xfrm>
        </p:spPr>
        <p:txBody>
          <a:bodyPr>
            <a:noAutofit/>
          </a:bodyPr>
          <a:lstStyle/>
          <a:p>
            <a:r>
              <a:rPr kumimoji="0" lang="fi-FI" sz="4000" i="0" u="none" strike="noStrike" kern="1200" cap="none" spc="0" normalizeH="0" baseline="0" noProof="0" dirty="0">
                <a:ln>
                  <a:noFill/>
                </a:ln>
                <a:solidFill>
                  <a:srgbClr val="00591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Hur många euro fick din kommun baserat på HYTE-koefficienten?</a:t>
            </a:r>
            <a:endParaRPr lang="fi-FI" sz="4000" dirty="0">
              <a:solidFill>
                <a:srgbClr val="00591E"/>
              </a:solidFill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39DAF7B5-A430-C1DE-E237-C6EB20A2C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1516" y="303189"/>
            <a:ext cx="7466664" cy="5911110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EACE89A4-6C2B-DC7D-320D-C82137F41C32}"/>
              </a:ext>
            </a:extLst>
          </p:cNvPr>
          <p:cNvSpPr txBox="1"/>
          <p:nvPr/>
        </p:nvSpPr>
        <p:spPr>
          <a:xfrm>
            <a:off x="381000" y="4617493"/>
            <a:ext cx="609858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i-FI" sz="2000" b="1" dirty="0"/>
              <a:t>Läs mer: </a:t>
            </a:r>
            <a:r>
              <a:rPr lang="fi-FI" sz="2000" b="1" dirty="0">
                <a:hlinkClick r:id="rId3"/>
              </a:rPr>
              <a:t>Sotkanet</a:t>
            </a:r>
            <a:endParaRPr lang="fi-FI" sz="1800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9A4963C-1B84-3B1D-811D-4F0FC9DD0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t>13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4950045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4D851DF-BF41-83CE-0C31-94362B24BC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6227" y="3429000"/>
            <a:ext cx="7388145" cy="745704"/>
          </a:xfrm>
        </p:spPr>
        <p:txBody>
          <a:bodyPr/>
          <a:lstStyle/>
          <a:p>
            <a:r>
              <a:rPr lang="fi-FI" sz="13300" dirty="0"/>
              <a:t>Tack!</a:t>
            </a:r>
            <a:endParaRPr lang="LID4096" sz="13300" dirty="0"/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DAA78ABA-63F2-3864-EF88-34D461473ECA}"/>
              </a:ext>
            </a:extLst>
          </p:cNvPr>
          <p:cNvSpPr txBox="1"/>
          <p:nvPr/>
        </p:nvSpPr>
        <p:spPr>
          <a:xfrm>
            <a:off x="550190" y="4740060"/>
            <a:ext cx="7696200" cy="1969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0"/>
              </a:spcBef>
              <a:buClr>
                <a:srgbClr val="519B2F"/>
              </a:buClr>
            </a:pPr>
            <a:r>
              <a:rPr lang="fi-FI" sz="1600" dirty="0">
                <a:solidFill>
                  <a:schemeClr val="bg1"/>
                </a:solidFill>
              </a:rPr>
              <a:t>Timo Ståhl</a:t>
            </a:r>
          </a:p>
          <a:p>
            <a:pPr>
              <a:buClr>
                <a:srgbClr val="519B2F"/>
              </a:buClr>
            </a:pPr>
            <a:r>
              <a:rPr lang="fi-FI" sz="1600" dirty="0">
                <a:solidFill>
                  <a:schemeClr val="bg1"/>
                </a:solidFill>
              </a:rPr>
              <a:t>Vesa Saaristo</a:t>
            </a:r>
          </a:p>
          <a:p>
            <a:pPr marL="0" indent="0">
              <a:spcBef>
                <a:spcPts val="0"/>
              </a:spcBef>
              <a:buClr>
                <a:srgbClr val="519B2F"/>
              </a:buClr>
            </a:pPr>
            <a:r>
              <a:rPr lang="fi-FI" sz="1600" dirty="0">
                <a:solidFill>
                  <a:schemeClr val="bg1"/>
                </a:solidFill>
              </a:rPr>
              <a:t>Päivi Pelkonen</a:t>
            </a:r>
          </a:p>
          <a:p>
            <a:pPr marL="0" indent="0">
              <a:spcBef>
                <a:spcPts val="0"/>
              </a:spcBef>
              <a:buClr>
                <a:srgbClr val="519B2F"/>
              </a:buClr>
            </a:pPr>
            <a:r>
              <a:rPr lang="fi-FI" sz="1600" dirty="0">
                <a:solidFill>
                  <a:schemeClr val="bg1"/>
                </a:solidFill>
              </a:rPr>
              <a:t>Niina Saukko</a:t>
            </a:r>
          </a:p>
          <a:p>
            <a:pPr marL="0" indent="0">
              <a:spcBef>
                <a:spcPts val="0"/>
              </a:spcBef>
              <a:buClr>
                <a:srgbClr val="519B2F"/>
              </a:buClr>
            </a:pPr>
            <a:r>
              <a:rPr lang="fi-FI" sz="1600" dirty="0">
                <a:solidFill>
                  <a:schemeClr val="bg1"/>
                </a:solidFill>
              </a:rPr>
              <a:t>Kirsi Wiss</a:t>
            </a:r>
          </a:p>
          <a:p>
            <a:pPr marL="0" indent="0">
              <a:spcBef>
                <a:spcPts val="0"/>
              </a:spcBef>
              <a:buClr>
                <a:srgbClr val="519B2F"/>
              </a:buClr>
            </a:pPr>
            <a:endParaRPr lang="fi-FI" sz="1600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Clr>
                <a:srgbClr val="519B2F"/>
              </a:buClr>
              <a:buNone/>
            </a:pPr>
            <a:r>
              <a:rPr lang="fi-FI" sz="1600" dirty="0">
                <a:solidFill>
                  <a:schemeClr val="bg1"/>
                </a:solidFill>
              </a:rPr>
              <a:t>etunimi.sukunimi@thl.fi</a:t>
            </a:r>
          </a:p>
          <a:p>
            <a:pPr algn="l"/>
            <a:endParaRPr lang="fi-FI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74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895037A-93C3-F601-3406-72C72A4AD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518" y="568752"/>
            <a:ext cx="5231502" cy="1986349"/>
          </a:xfrm>
        </p:spPr>
        <p:txBody>
          <a:bodyPr/>
          <a:lstStyle/>
          <a:p>
            <a:r>
              <a:rPr lang="fi-FI" dirty="0">
                <a:solidFill>
                  <a:srgbClr val="005A1E"/>
                </a:solidFill>
              </a:rPr>
              <a:t>Bakgrund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94E80DA-A015-9300-186A-96E8DEEE0F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2400" kern="0" dirty="0"/>
              <a:t>”</a:t>
            </a:r>
            <a:r>
              <a:rPr lang="sv-SE" sz="2400" b="1" kern="0" dirty="0">
                <a:solidFill>
                  <a:srgbClr val="005A1E"/>
                </a:solidFill>
              </a:rPr>
              <a:t>Grunderna i statlig finansiering </a:t>
            </a:r>
            <a:r>
              <a:rPr lang="sv-SE" sz="2400" kern="0" dirty="0"/>
              <a:t>av kommunal social- och hälsovård </a:t>
            </a:r>
            <a:r>
              <a:rPr lang="sv-SE" sz="2400" b="1" kern="0" dirty="0">
                <a:solidFill>
                  <a:srgbClr val="005A1E"/>
                </a:solidFill>
              </a:rPr>
              <a:t>kommer att revideras </a:t>
            </a:r>
            <a:r>
              <a:rPr lang="sv-SE" sz="2400" kern="0" dirty="0"/>
              <a:t>på ett sådant sätt att det också tar </a:t>
            </a:r>
            <a:r>
              <a:rPr lang="sv-SE" sz="2400" b="1" kern="0" dirty="0">
                <a:solidFill>
                  <a:srgbClr val="005A1E"/>
                </a:solidFill>
              </a:rPr>
              <a:t>hänsyn till kommunens åtgärder </a:t>
            </a:r>
            <a:r>
              <a:rPr lang="sv-SE" sz="2400" kern="0" dirty="0"/>
              <a:t>för att främja invånarnas hälsa.”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A9C26C36-797D-93D6-EB23-0CDBDBAD60F0}"/>
              </a:ext>
            </a:extLst>
          </p:cNvPr>
          <p:cNvSpPr txBox="1"/>
          <p:nvPr/>
        </p:nvSpPr>
        <p:spPr>
          <a:xfrm>
            <a:off x="1810359" y="6190125"/>
            <a:ext cx="9470786" cy="66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896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sv-SE" sz="1800" dirty="0"/>
              <a:t>Regeringens principbeslut från Folkhälsoprogrammet Hälsa 2015 (SHM 2001:4)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fi-FI" sz="1800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659A52F-7904-473F-26A7-69AD0A0B0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pPr/>
              <a:t>2</a:t>
            </a:fld>
            <a:endParaRPr lang="fi-FI" noProof="0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2760790D-05E2-4A67-C47F-C39675DF6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997" y="449660"/>
            <a:ext cx="3873148" cy="551714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7104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6D939AD4-F24C-D197-1AA7-6864115522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6517" y="1806949"/>
            <a:ext cx="11438965" cy="3842737"/>
          </a:xfrm>
          <a:prstGeom prst="rect">
            <a:avLst/>
          </a:prstGeom>
          <a:solidFill>
            <a:srgbClr val="FFF7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E137E7B-ECEA-6EFE-C73B-B86518F80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517" y="526103"/>
            <a:ext cx="11447929" cy="1468158"/>
          </a:xfrm>
        </p:spPr>
        <p:txBody>
          <a:bodyPr>
            <a:normAutofit fontScale="90000"/>
          </a:bodyPr>
          <a:lstStyle/>
          <a:p>
            <a:r>
              <a:rPr lang="fi-FI" sz="4000" dirty="0">
                <a:solidFill>
                  <a:srgbClr val="005A1E"/>
                </a:solidFill>
              </a:rPr>
              <a:t>Ekonomiska incitament för att främja välbefinnande och hälsa i kommuner och välfärdsområden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6CF6B343-E58C-749D-C574-96892DFBF1F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531157" y="1862802"/>
            <a:ext cx="11129683" cy="370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sv-SE" sz="2300" b="1" dirty="0"/>
              <a:t>15 § Tilläg för att främja välbefinnande och hälsa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2300" dirty="0"/>
              <a:t>Lag om statsandel för kommunal basservice </a:t>
            </a:r>
            <a:r>
              <a:rPr lang="fi-FI" sz="2300" dirty="0">
                <a:hlinkClick r:id="rId2"/>
              </a:rPr>
              <a:t>618/2021</a:t>
            </a:r>
            <a:endParaRPr lang="fi-FI" sz="2300" dirty="0"/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sz="2300" dirty="0"/>
              <a:t>Statsrådets förordning om statsandel för kommunal basservice </a:t>
            </a:r>
            <a:r>
              <a:rPr lang="fi-FI" sz="2300" dirty="0">
                <a:hlinkClick r:id="rId3"/>
              </a:rPr>
              <a:t>1393/2022</a:t>
            </a:r>
            <a:endParaRPr lang="fi-FI" sz="2300" dirty="0"/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sz="2300" dirty="0"/>
              <a:t>Till kommunerna infördes tilläggesdel år 2023, storleken år 2025 cirka 111 M€.</a:t>
            </a:r>
          </a:p>
          <a:p>
            <a:pPr>
              <a:spcBef>
                <a:spcPts val="0"/>
              </a:spcBef>
            </a:pPr>
            <a:endParaRPr lang="fi-FI" sz="2300" b="1" dirty="0"/>
          </a:p>
          <a:p>
            <a:pPr marL="0" indent="0">
              <a:buNone/>
            </a:pPr>
            <a:r>
              <a:rPr lang="sv-SE" sz="2300" b="1" dirty="0"/>
              <a:t>3 § Statlig finansiering för välfärdsområden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300" dirty="0"/>
              <a:t>Lag om välfärdsområdenas finansiering </a:t>
            </a:r>
            <a:r>
              <a:rPr lang="fi-FI" sz="2300" dirty="0">
                <a:hlinkClick r:id="rId4"/>
              </a:rPr>
              <a:t>617/2021</a:t>
            </a:r>
            <a:endParaRPr lang="fi-FI" sz="23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300" dirty="0"/>
              <a:t>Statsrådets förordning om välfärdsområdenas finansiering </a:t>
            </a:r>
            <a:r>
              <a:rPr lang="fi-FI" sz="2300" dirty="0">
                <a:hlinkClick r:id="rId5"/>
              </a:rPr>
              <a:t>1392/2022</a:t>
            </a:r>
            <a:endParaRPr lang="fi-FI" sz="23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300" dirty="0"/>
              <a:t>Ekonomiska andel fastställd utifrån koefficienten för främjande av välbefinnande och hälsa i välmåendeområden 1 %, gäller från 2026.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B4A97DE-3B14-5795-BC44-7A31810A8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t>3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617998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9F17C07-6106-A7D5-A2C4-78E32BF87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30" y="1887990"/>
            <a:ext cx="3346615" cy="3781044"/>
          </a:xfrm>
        </p:spPr>
        <p:txBody>
          <a:bodyPr>
            <a:normAutofit/>
          </a:bodyPr>
          <a:lstStyle/>
          <a:p>
            <a:r>
              <a:rPr lang="en-US" sz="3000" kern="1200" spc="-50" baseline="0" dirty="0">
                <a:solidFill>
                  <a:schemeClr val="tx2"/>
                </a:solidFill>
                <a:latin typeface="+mn-lt"/>
              </a:rPr>
              <a:t>Hyte-koefficienten i kommuners statsandelar</a:t>
            </a:r>
            <a:br>
              <a:rPr lang="en-US" sz="3000" kern="1200" spc="-50" baseline="0" dirty="0">
                <a:solidFill>
                  <a:schemeClr val="tx2"/>
                </a:solidFill>
                <a:latin typeface="+mn-lt"/>
              </a:rPr>
            </a:br>
            <a:endParaRPr lang="fi-FI" sz="3000" dirty="0">
              <a:latin typeface="+mn-lt"/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27ACE27D-8DE8-82D7-8BFF-DE19790F9BC5}"/>
              </a:ext>
            </a:extLst>
          </p:cNvPr>
          <p:cNvSpPr txBox="1"/>
          <p:nvPr/>
        </p:nvSpPr>
        <p:spPr>
          <a:xfrm>
            <a:off x="4716151" y="208140"/>
            <a:ext cx="6788325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2500" dirty="0">
                <a:solidFill>
                  <a:srgbClr val="00286E"/>
                </a:solidFill>
                <a:latin typeface="+mj-lt"/>
              </a:rPr>
              <a:t>111 milj. EUR v. 2025 </a:t>
            </a:r>
          </a:p>
        </p:txBody>
      </p:sp>
      <p:pic>
        <p:nvPicPr>
          <p:cNvPr id="4" name="Bildobjekt 3" descr="Andelen av Hyte-koefficienten i kommunernas statsandelar är cirka 3,4 %.">
            <a:extLst>
              <a:ext uri="{FF2B5EF4-FFF2-40B4-BE49-F238E27FC236}">
                <a16:creationId xmlns:a16="http://schemas.microsoft.com/office/drawing/2014/main" id="{36A2BB7B-C92A-9476-FAB6-962222B451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9343" y="705439"/>
            <a:ext cx="7652657" cy="5485462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83F49AB3-42EA-A0B1-53D0-F2EF309AF6C8}"/>
              </a:ext>
            </a:extLst>
          </p:cNvPr>
          <p:cNvSpPr txBox="1"/>
          <p:nvPr/>
        </p:nvSpPr>
        <p:spPr>
          <a:xfrm>
            <a:off x="5025337" y="6249750"/>
            <a:ext cx="67667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000" b="1" noProof="0" dirty="0"/>
              <a:t>Läs mer</a:t>
            </a:r>
            <a:r>
              <a:rPr lang="fi-FI" sz="2000" b="1" dirty="0"/>
              <a:t> om </a:t>
            </a:r>
            <a:r>
              <a:rPr lang="fi-FI" sz="2000" b="1" dirty="0">
                <a:hlinkClick r:id="rId3"/>
              </a:rPr>
              <a:t>kommunernas hyte-koefficient på Thl.fi</a:t>
            </a:r>
            <a:endParaRPr lang="fi-FI" sz="2000" noProof="0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04E79D88-6385-F6ED-6724-5C888E70A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pPr/>
              <a:t>4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152752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6DC8092-D10F-905F-E2C6-CAA8D20A4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01" y="204133"/>
            <a:ext cx="11912600" cy="1468158"/>
          </a:xfrm>
        </p:spPr>
        <p:txBody>
          <a:bodyPr anchor="t">
            <a:normAutofit/>
          </a:bodyPr>
          <a:lstStyle/>
          <a:p>
            <a:r>
              <a:rPr lang="sv-SE" dirty="0">
                <a:solidFill>
                  <a:srgbClr val="00591E"/>
                </a:solidFill>
              </a:rPr>
              <a:t>Kommunernas HYTE-koefficient består av två typer av indikatorer</a:t>
            </a:r>
            <a:endParaRPr lang="fi-FI" dirty="0">
              <a:solidFill>
                <a:srgbClr val="00591E"/>
              </a:solidFill>
            </a:endParaRPr>
          </a:p>
        </p:txBody>
      </p:sp>
      <p:pic>
        <p:nvPicPr>
          <p:cNvPr id="5" name="Bildobjekt 4" descr="Tilläggsdelens storlek bestäms utifrån två slags indikatorer: Processindikatorer och resultatindikatorer. Det finns sammanlagt 21 indikatorer.">
            <a:extLst>
              <a:ext uri="{FF2B5EF4-FFF2-40B4-BE49-F238E27FC236}">
                <a16:creationId xmlns:a16="http://schemas.microsoft.com/office/drawing/2014/main" id="{80065A73-E363-5E96-F15B-A1D91F3F6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179" y="1705765"/>
            <a:ext cx="9906044" cy="4849046"/>
          </a:xfrm>
          <a:prstGeom prst="rect">
            <a:avLst/>
          </a:prstGeom>
        </p:spPr>
      </p:pic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72A9FF1-91A8-A51D-192F-30B3672A7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4507" y="6269995"/>
            <a:ext cx="639939" cy="284816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1160B98-140E-4345-B1A3-2A7247C42973}" type="slidenum">
              <a:rPr lang="fi-FI" noProof="0" smtClean="0"/>
              <a:pPr>
                <a:spcAft>
                  <a:spcPts val="600"/>
                </a:spcAft>
              </a:pPr>
              <a:t>5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573649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44FED910-FFA6-EFA7-D32E-0102413F3C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38725" y="1341105"/>
            <a:ext cx="6465751" cy="5516895"/>
          </a:xfrm>
          <a:prstGeom prst="rect">
            <a:avLst/>
          </a:prstGeom>
          <a:solidFill>
            <a:srgbClr val="FFF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7" name="Suunnikas 6">
            <a:extLst>
              <a:ext uri="{FF2B5EF4-FFF2-40B4-BE49-F238E27FC236}">
                <a16:creationId xmlns:a16="http://schemas.microsoft.com/office/drawing/2014/main" id="{03366F56-8279-9655-E98E-A050ECADB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0753960">
            <a:off x="-282159" y="1973256"/>
            <a:ext cx="5390669" cy="1626456"/>
          </a:xfrm>
          <a:prstGeom prst="parallelogram">
            <a:avLst/>
          </a:prstGeom>
          <a:solidFill>
            <a:srgbClr val="005A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00888E"/>
              </a:solidFill>
              <a:highlight>
                <a:srgbClr val="0064FF"/>
              </a:highlight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0711BB0-5BD9-6B0D-F96E-8CAA048DB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909" y="557867"/>
            <a:ext cx="11447929" cy="1468158"/>
          </a:xfrm>
        </p:spPr>
        <p:txBody>
          <a:bodyPr>
            <a:normAutofit fontScale="90000"/>
          </a:bodyPr>
          <a:lstStyle/>
          <a:p>
            <a:r>
              <a:rPr lang="sv-SE" sz="5400" dirty="0">
                <a:solidFill>
                  <a:srgbClr val="005A1E"/>
                </a:solidFill>
                <a:effectLst/>
                <a:ea typeface="+mn-ea"/>
                <a:cs typeface="+mn-cs"/>
              </a:rPr>
              <a:t>Definition av krav för HYTE-koefficient</a:t>
            </a:r>
            <a:endParaRPr lang="fi-FI" dirty="0">
              <a:solidFill>
                <a:srgbClr val="005A1E"/>
              </a:solidFill>
            </a:endParaRP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51BF3763-752F-2847-70DA-D5AC00A40636}"/>
              </a:ext>
            </a:extLst>
          </p:cNvPr>
          <p:cNvSpPr txBox="1"/>
          <p:nvPr/>
        </p:nvSpPr>
        <p:spPr>
          <a:xfrm rot="20745410">
            <a:off x="365696" y="2027204"/>
            <a:ext cx="6096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800" b="1" dirty="0">
                <a:solidFill>
                  <a:schemeClr val="bg1"/>
                </a:solidFill>
                <a:latin typeface="+mj-lt"/>
              </a:rPr>
              <a:t>Beräkningen baseras </a:t>
            </a:r>
          </a:p>
          <a:p>
            <a:r>
              <a:rPr lang="sv-SE" sz="2800" b="1" dirty="0">
                <a:solidFill>
                  <a:schemeClr val="bg1"/>
                </a:solidFill>
                <a:latin typeface="+mj-lt"/>
              </a:rPr>
              <a:t>på dessa principer: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C543511E-235E-D105-9646-EC8678BDDD3E}"/>
              </a:ext>
            </a:extLst>
          </p:cNvPr>
          <p:cNvSpPr txBox="1"/>
          <p:nvPr/>
        </p:nvSpPr>
        <p:spPr>
          <a:xfrm>
            <a:off x="5141219" y="1547021"/>
            <a:ext cx="6363257" cy="5516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80000"/>
              </a:lnSpc>
              <a:spcAft>
                <a:spcPts val="600"/>
              </a:spcAft>
              <a:buNone/>
            </a:pPr>
            <a:r>
              <a:rPr lang="sv-SE" sz="2500" b="1" dirty="0">
                <a:solidFill>
                  <a:srgbClr val="005A1E"/>
                </a:solidFill>
              </a:rPr>
              <a:t>Utgångspunkten är den årligen uppdaterade databasen:</a:t>
            </a:r>
          </a:p>
          <a:p>
            <a:pPr marL="0" indent="0">
              <a:lnSpc>
                <a:spcPct val="80000"/>
              </a:lnSpc>
              <a:spcAft>
                <a:spcPts val="300"/>
              </a:spcAft>
              <a:buNone/>
            </a:pPr>
            <a:r>
              <a:rPr lang="fi-FI" sz="2500" dirty="0"/>
              <a:t>1) </a:t>
            </a:r>
            <a:r>
              <a:rPr lang="sv-SE" sz="2500" dirty="0"/>
              <a:t>som finns hos alla kommuner</a:t>
            </a:r>
          </a:p>
          <a:p>
            <a:pPr marL="896828" lvl="1" indent="-455555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fi-FI" sz="2500" dirty="0"/>
              <a:t>Genomsnittlig befolkning i kommuner 5 977 (2024)</a:t>
            </a:r>
          </a:p>
          <a:p>
            <a:pPr marL="896828" lvl="1" indent="-455555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sv-SE" sz="2500" dirty="0"/>
              <a:t>Av Fastlandsfinlands kommuner har 143 färre än 5000 invånare</a:t>
            </a:r>
            <a:r>
              <a:rPr lang="fi-FI" sz="2500" dirty="0"/>
              <a:t> (49 %)</a:t>
            </a:r>
          </a:p>
          <a:p>
            <a:pPr marL="0" inden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fi-FI" sz="2500" dirty="0"/>
              <a:t>2) </a:t>
            </a:r>
            <a:r>
              <a:rPr lang="sv-SE" sz="2500" dirty="0"/>
              <a:t>som kommuner kan påverka med dina egna handlingar</a:t>
            </a:r>
          </a:p>
          <a:p>
            <a:pPr marL="0" inden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fi-FI" sz="2500" dirty="0"/>
              <a:t>3) </a:t>
            </a:r>
            <a:r>
              <a:rPr lang="sv-SE" sz="2500" dirty="0"/>
              <a:t>som mäter både nuvarande tillstånd och förändring</a:t>
            </a:r>
          </a:p>
          <a:p>
            <a:pPr>
              <a:lnSpc>
                <a:spcPct val="80000"/>
              </a:lnSpc>
            </a:pPr>
            <a:endParaRPr lang="fi-FI" sz="2500" dirty="0"/>
          </a:p>
          <a:p>
            <a:pPr marL="0" indent="0">
              <a:lnSpc>
                <a:spcPct val="80000"/>
              </a:lnSpc>
              <a:buNone/>
              <a:tabLst>
                <a:tab pos="355542" algn="l"/>
              </a:tabLst>
            </a:pPr>
            <a:r>
              <a:rPr lang="sv-SE" sz="2500" b="1" dirty="0">
                <a:solidFill>
                  <a:srgbClr val="005A1E"/>
                </a:solidFill>
              </a:rPr>
              <a:t>Informationsproduktionen ska vara av hög kvalitet och heltäckande.</a:t>
            </a:r>
          </a:p>
          <a:p>
            <a:endParaRPr lang="fi-FI" sz="2500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FF708A5-E03C-F9A2-2450-FE6CB9997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t>6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642150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9542690-DBBF-4226-E0E2-A1B63C617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14" y="1613140"/>
            <a:ext cx="3089059" cy="3781044"/>
          </a:xfrm>
        </p:spPr>
        <p:txBody>
          <a:bodyPr>
            <a:normAutofit/>
          </a:bodyPr>
          <a:lstStyle/>
          <a:p>
            <a:pPr algn="ctr"/>
            <a:r>
              <a:rPr lang="fi-FI" sz="4500" dirty="0">
                <a:solidFill>
                  <a:srgbClr val="00591E"/>
                </a:solidFill>
                <a:effectLst/>
                <a:ea typeface="+mn-ea"/>
                <a:cs typeface="+mn-cs"/>
              </a:rPr>
              <a:t>Aktivitets</a:t>
            </a:r>
            <a:br>
              <a:rPr lang="fi-FI" sz="4500" dirty="0">
                <a:solidFill>
                  <a:srgbClr val="00591E"/>
                </a:solidFill>
                <a:effectLst/>
                <a:ea typeface="+mn-ea"/>
                <a:cs typeface="+mn-cs"/>
              </a:rPr>
            </a:br>
            <a:r>
              <a:rPr lang="fi-FI" sz="4500" dirty="0">
                <a:solidFill>
                  <a:srgbClr val="00591E"/>
                </a:solidFill>
                <a:effectLst/>
                <a:ea typeface="+mn-ea"/>
                <a:cs typeface="+mn-cs"/>
              </a:rPr>
              <a:t>baserat avsnitt</a:t>
            </a:r>
            <a:endParaRPr lang="fi-FI" sz="4500" dirty="0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4F33F769-0127-6159-ED1F-9AC480984AA2}"/>
              </a:ext>
            </a:extLst>
          </p:cNvPr>
          <p:cNvSpPr txBox="1"/>
          <p:nvPr/>
        </p:nvSpPr>
        <p:spPr>
          <a:xfrm>
            <a:off x="3724274" y="270942"/>
            <a:ext cx="8100171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3300" dirty="0"/>
              <a:t>Antalet processindikatorer bör vara relativt stort så att verksamheten kan utvärderas omfattande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3300" dirty="0"/>
              <a:t>Ett stort antal indikatorer förhindrar möjligheten till partiell optimering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3300" dirty="0"/>
              <a:t>Om det fanns ett fåtal indikatorer skulle åtgärden kunna fokusera på bara några få skaer.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50E936BE-DD50-C72C-56AA-0888664169D4}"/>
              </a:ext>
            </a:extLst>
          </p:cNvPr>
          <p:cNvSpPr txBox="1"/>
          <p:nvPr/>
        </p:nvSpPr>
        <p:spPr>
          <a:xfrm>
            <a:off x="3323844" y="5394184"/>
            <a:ext cx="90537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fi-FI" sz="4000" dirty="0">
                <a:solidFill>
                  <a:schemeClr val="bg1"/>
                </a:solidFill>
                <a:highlight>
                  <a:srgbClr val="005A1E"/>
                </a:highlight>
                <a:latin typeface="+mj-lt"/>
              </a:rPr>
              <a:t>Mäta den nuvarande situationen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EF98DB74-3708-5596-F424-E72E8ED30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pPr/>
              <a:t>7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147609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10FF1004-8DD1-AA3C-13E0-B9C0D6E1F6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09440" y="1218285"/>
            <a:ext cx="5500800" cy="4941961"/>
          </a:xfrm>
          <a:prstGeom prst="rect">
            <a:avLst/>
          </a:prstGeom>
          <a:solidFill>
            <a:srgbClr val="D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11D0145F-ACC9-D060-A354-D50736D98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5476" y="1218285"/>
            <a:ext cx="5502094" cy="3918704"/>
          </a:xfrm>
          <a:prstGeom prst="rect">
            <a:avLst/>
          </a:prstGeom>
          <a:solidFill>
            <a:srgbClr val="D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B5330DC-2B82-FE23-E15C-A2C052088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476" y="369352"/>
            <a:ext cx="11447929" cy="1468158"/>
          </a:xfrm>
        </p:spPr>
        <p:txBody>
          <a:bodyPr/>
          <a:lstStyle/>
          <a:p>
            <a:r>
              <a:rPr lang="fi-FI" dirty="0">
                <a:solidFill>
                  <a:srgbClr val="00286E"/>
                </a:solidFill>
              </a:rPr>
              <a:t>Processindikatorer 1/2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6F4ED8CB-29FD-D731-B4DD-4AF95A809CC7}"/>
              </a:ext>
            </a:extLst>
          </p:cNvPr>
          <p:cNvSpPr txBox="1"/>
          <p:nvPr/>
        </p:nvSpPr>
        <p:spPr>
          <a:xfrm>
            <a:off x="581494" y="1362661"/>
            <a:ext cx="5253479" cy="4739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fi-FI" sz="2500" b="1" dirty="0">
                <a:solidFill>
                  <a:srgbClr val="00286E"/>
                </a:solidFill>
                <a:latin typeface="+mj-lt"/>
              </a:rPr>
              <a:t>Grundskolor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sv-SE" sz="1600" b="0" dirty="0">
                <a:solidFill>
                  <a:schemeClr val="tx1"/>
                </a:solidFill>
              </a:rPr>
              <a:t>1) Undersökning gällande sundhet och trygghet i skolmiljön samt välbefinnandet i skolsamfundet med tre års mellanrum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sv-SE" sz="1600" b="0" dirty="0">
                <a:solidFill>
                  <a:schemeClr val="tx1"/>
                </a:solidFill>
              </a:rPr>
              <a:t>2) Den totala mängden elevfrånvaro följs i hela skolan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sv-SE" sz="1600" b="0" dirty="0">
                <a:solidFill>
                  <a:schemeClr val="tx1"/>
                </a:solidFill>
              </a:rPr>
              <a:t>3) Skolan har långa motionsraster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sv-SE" sz="1600" b="0" dirty="0">
                <a:solidFill>
                  <a:schemeClr val="tx1"/>
                </a:solidFill>
              </a:rPr>
              <a:t>4) I skolan iakttas Statens näringsdelegations skolmatsrekommendationer om skolluncher och mellanmål 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sv-SE" b="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AutoNum type="arabicParenR"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indent="-457200">
              <a:buAutoNum type="arabicParenR"/>
            </a:pPr>
            <a:endParaRPr lang="fi-FI" sz="2400" b="0" dirty="0">
              <a:solidFill>
                <a:schemeClr val="tx1"/>
              </a:solidFill>
            </a:endParaRPr>
          </a:p>
          <a:p>
            <a:endParaRPr lang="fi-FI" dirty="0">
              <a:solidFill>
                <a:srgbClr val="2F62AD"/>
              </a:solidFill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D4320ABD-925F-B3B6-378C-DEA47BC971FC}"/>
              </a:ext>
            </a:extLst>
          </p:cNvPr>
          <p:cNvSpPr txBox="1"/>
          <p:nvPr/>
        </p:nvSpPr>
        <p:spPr>
          <a:xfrm>
            <a:off x="6239331" y="1362661"/>
            <a:ext cx="5371175" cy="587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fi-FI" sz="2500" b="1" i="0" kern="1200" dirty="0">
                <a:solidFill>
                  <a:srgbClr val="00286E"/>
                </a:solidFill>
                <a:effectLst/>
                <a:latin typeface="+mj-lt"/>
                <a:ea typeface="+mn-ea"/>
                <a:cs typeface="+mn-cs"/>
              </a:rPr>
              <a:t>Motion och idrott</a:t>
            </a:r>
            <a:endParaRPr lang="fi-FI" sz="2500" b="0" i="0" kern="1200" dirty="0">
              <a:solidFill>
                <a:srgbClr val="00286E"/>
              </a:solidFill>
              <a:effectLst/>
              <a:latin typeface="+mj-lt"/>
              <a:ea typeface="+mn-ea"/>
              <a:cs typeface="+mn-cs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5) Motionsaktiviteten bland barn och ungdomar rapporteras årligen i kommunens välfärdsberättelse eller i motsvarande berättelse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6) Kommunen sammankallar regelbundet till gemensamt möte med idrottssällskapen och föreningarna 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7) I kommunen ordnas motionsgrupper som riktar sig till barn och ungdomar som inte deltar i idrottsföreningsverksamhet 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8) De tjänsteinnehavare som ansvarar för motionsfrämjandet deltar i organens förhandsbedömning av effekterna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9) I kommunen verkar en tväradministrativ arbetsgrupp som behandlar motionsfrämjande</a:t>
            </a:r>
          </a:p>
          <a:p>
            <a:pPr marL="0" indent="0">
              <a:buNone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indent="0">
              <a:buNone/>
            </a:pPr>
            <a:endParaRPr lang="fi-FI" sz="1800" b="0" dirty="0">
              <a:solidFill>
                <a:schemeClr val="tx2"/>
              </a:solidFill>
              <a:latin typeface="+mj-lt"/>
            </a:endParaRPr>
          </a:p>
          <a:p>
            <a:pPr marL="0" indent="0">
              <a:buNone/>
            </a:pPr>
            <a:endParaRPr lang="fi-FI" sz="1800" b="1" dirty="0">
              <a:solidFill>
                <a:srgbClr val="2F62AD"/>
              </a:solidFill>
              <a:latin typeface="+mj-lt"/>
            </a:endParaRPr>
          </a:p>
          <a:p>
            <a:endParaRPr lang="fi-FI" sz="1800" dirty="0">
              <a:solidFill>
                <a:srgbClr val="2F62AD"/>
              </a:solidFill>
              <a:latin typeface="+mj-lt"/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89364E7-BEC1-1BDB-9A06-070D0DD10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t>8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613265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i 6">
            <a:extLst>
              <a:ext uri="{FF2B5EF4-FFF2-40B4-BE49-F238E27FC236}">
                <a16:creationId xmlns:a16="http://schemas.microsoft.com/office/drawing/2014/main" id="{186A4FAB-3534-C3A4-1195-42F5EE0406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32453" y="2915577"/>
            <a:ext cx="3226279" cy="3127445"/>
          </a:xfrm>
          <a:prstGeom prst="ellipse">
            <a:avLst/>
          </a:prstGeom>
          <a:solidFill>
            <a:srgbClr val="FFF7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10FF1004-8DD1-AA3C-13E0-B9C0D6E1F6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49590" y="1037268"/>
            <a:ext cx="5500800" cy="1544713"/>
          </a:xfrm>
          <a:prstGeom prst="rect">
            <a:avLst/>
          </a:prstGeom>
          <a:solidFill>
            <a:srgbClr val="D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11D0145F-ACC9-D060-A354-D50736D98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5600" y="1037268"/>
            <a:ext cx="5500800" cy="4764818"/>
          </a:xfrm>
          <a:prstGeom prst="rect">
            <a:avLst/>
          </a:prstGeom>
          <a:solidFill>
            <a:srgbClr val="D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B5330DC-2B82-FE23-E15C-A2C052088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471" y="255803"/>
            <a:ext cx="11447929" cy="1468158"/>
          </a:xfrm>
        </p:spPr>
        <p:txBody>
          <a:bodyPr/>
          <a:lstStyle/>
          <a:p>
            <a:r>
              <a:rPr lang="fi-FI" dirty="0">
                <a:solidFill>
                  <a:srgbClr val="00286E"/>
                </a:solidFill>
              </a:rPr>
              <a:t>Processindikatorer 2/2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6F4ED8CB-29FD-D731-B4DD-4AF95A809CC7}"/>
              </a:ext>
            </a:extLst>
          </p:cNvPr>
          <p:cNvSpPr txBox="1"/>
          <p:nvPr/>
        </p:nvSpPr>
        <p:spPr>
          <a:xfrm>
            <a:off x="441611" y="1087819"/>
            <a:ext cx="5373230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fi-FI" sz="2500" b="1" dirty="0">
                <a:solidFill>
                  <a:srgbClr val="00286E"/>
                </a:solidFill>
                <a:latin typeface="+mj-lt"/>
              </a:rPr>
              <a:t>Kommunledning</a:t>
            </a:r>
            <a:endParaRPr kumimoji="0" lang="sv-SE" sz="2500" b="0" i="0" u="none" strike="noStrike" kern="1200" cap="none" spc="0" normalizeH="0" baseline="0" noProof="0" dirty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indent="0" defTabSz="91424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kumimoji="0" lang="sv-SE" sz="1500" b="0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ea typeface="+mn-ea"/>
                <a:cs typeface="+mn-cs"/>
              </a:rPr>
              <a:t>10. Till fullmäktige rapporteras varje år om befolkningens levnadsvanor och om förändringar i dessa.</a:t>
            </a:r>
          </a:p>
          <a:p>
            <a:pPr marL="0" indent="0" defTabSz="91424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kumimoji="0" lang="sv-SE" sz="1500" b="0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ea typeface="+mn-ea"/>
                <a:cs typeface="+mn-cs"/>
              </a:rPr>
              <a:t>11. I kommunens budget och ekonomiplan fastställs mätare för budgetåret med vilka man följer hur målen för främjandet av befolkningens välfärd och hälsa uppfylls</a:t>
            </a:r>
          </a:p>
          <a:p>
            <a:pPr marL="0" indent="0" defTabSz="91424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kumimoji="0" lang="sv-SE" sz="1500" b="0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ea typeface="+mn-ea"/>
                <a:cs typeface="+mn-cs"/>
              </a:rPr>
              <a:t>12. Kommunens revisionsnämnd utvärderar varje fullmäktigeperiod i sin utvärderingsberättelse hur Kommunens mål för befolkningens välfärd och hälsa har uppnåtts </a:t>
            </a:r>
          </a:p>
          <a:p>
            <a:pPr marL="0" indent="0" defTabSz="91424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kumimoji="0" lang="sv-SE" sz="1500" b="0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ea typeface="+mn-ea"/>
                <a:cs typeface="+mn-cs"/>
              </a:rPr>
              <a:t>13. I kommunen verkar en separat utsedd expert, planerare eller motsvarande som koordinerar främjandet av välfärd och hälsa</a:t>
            </a:r>
            <a:endParaRPr kumimoji="0" lang="fi-FI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r>
              <a:rPr lang="sv-SE" sz="1500" dirty="0">
                <a:solidFill>
                  <a:srgbClr val="303030"/>
                </a:solidFill>
              </a:rPr>
              <a:t>14. I planeringen och utvecklingen av kommunens service utnyttjas invånarråd och forum</a:t>
            </a:r>
          </a:p>
          <a:p>
            <a:pPr marL="457200" indent="-457200">
              <a:buAutoNum type="arabicParenR"/>
            </a:pPr>
            <a:endParaRPr lang="fi-FI" b="0" dirty="0">
              <a:solidFill>
                <a:schemeClr val="tx1"/>
              </a:solidFill>
            </a:endParaRPr>
          </a:p>
          <a:p>
            <a:endParaRPr lang="fi-FI" dirty="0">
              <a:solidFill>
                <a:srgbClr val="2F62AD"/>
              </a:solidFill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D4320ABD-925F-B3B6-378C-DEA47BC971FC}"/>
              </a:ext>
            </a:extLst>
          </p:cNvPr>
          <p:cNvSpPr txBox="1"/>
          <p:nvPr/>
        </p:nvSpPr>
        <p:spPr>
          <a:xfrm>
            <a:off x="6257368" y="1087819"/>
            <a:ext cx="5493022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fi-FI" sz="2600" b="1" dirty="0">
                <a:solidFill>
                  <a:srgbClr val="00286E"/>
                </a:solidFill>
                <a:latin typeface="+mj-lt"/>
              </a:rPr>
              <a:t>Kultur</a:t>
            </a:r>
            <a:endParaRPr lang="fi-FI" sz="2600" b="0" i="0" kern="1200" dirty="0">
              <a:solidFill>
                <a:srgbClr val="00286E"/>
              </a:solidFill>
              <a:effectLst/>
              <a:latin typeface="+mj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sv-SE" sz="1600" dirty="0"/>
              <a:t>15. Kommunen sänker tröskeln för deltagande i kulturlivet </a:t>
            </a:r>
          </a:p>
          <a:p>
            <a:pPr marL="0" indent="0">
              <a:buNone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indent="0">
              <a:buNone/>
            </a:pPr>
            <a:endParaRPr lang="fi-FI" sz="1800" b="0" dirty="0">
              <a:solidFill>
                <a:schemeClr val="tx2"/>
              </a:solidFill>
              <a:latin typeface="+mj-lt"/>
            </a:endParaRPr>
          </a:p>
          <a:p>
            <a:pPr marL="0" indent="0">
              <a:buNone/>
            </a:pPr>
            <a:endParaRPr lang="fi-FI" sz="1800" b="1" dirty="0">
              <a:solidFill>
                <a:srgbClr val="2F62AD"/>
              </a:solidFill>
              <a:latin typeface="+mj-lt"/>
            </a:endParaRPr>
          </a:p>
          <a:p>
            <a:endParaRPr lang="fi-FI" sz="1800" dirty="0">
              <a:solidFill>
                <a:srgbClr val="2F62AD"/>
              </a:solidFill>
              <a:latin typeface="+mj-lt"/>
            </a:endParaRP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1F7093EE-8664-4295-4712-E1D68EF306B3}"/>
              </a:ext>
            </a:extLst>
          </p:cNvPr>
          <p:cNvSpPr txBox="1"/>
          <p:nvPr/>
        </p:nvSpPr>
        <p:spPr>
          <a:xfrm>
            <a:off x="5897592" y="3539123"/>
            <a:ext cx="6096000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2800" dirty="0">
                <a:solidFill>
                  <a:srgbClr val="00327F"/>
                </a:solidFill>
                <a:latin typeface="+mj-lt"/>
              </a:rPr>
              <a:t>Källa: </a:t>
            </a:r>
          </a:p>
          <a:p>
            <a:pPr algn="ctr"/>
            <a:endParaRPr lang="fi-FI" sz="1800" dirty="0">
              <a:solidFill>
                <a:srgbClr val="00327F"/>
              </a:solidFill>
            </a:endParaRPr>
          </a:p>
          <a:p>
            <a:pPr algn="ctr"/>
            <a:r>
              <a:rPr lang="fi-FI" sz="1800" dirty="0">
                <a:solidFill>
                  <a:srgbClr val="00327F"/>
                </a:solidFill>
              </a:rPr>
              <a:t>TEAviisaris datainsamlingar</a:t>
            </a:r>
          </a:p>
          <a:p>
            <a:pPr algn="ctr"/>
            <a:r>
              <a:rPr lang="fi-FI" sz="1800" dirty="0">
                <a:solidFill>
                  <a:srgbClr val="00327F"/>
                </a:solidFill>
                <a:hlinkClick r:id="rId2"/>
              </a:rPr>
              <a:t>www.teaviisari.fi</a:t>
            </a:r>
            <a:endParaRPr lang="fi-FI" sz="1800" dirty="0">
              <a:solidFill>
                <a:srgbClr val="00327F"/>
              </a:solidFill>
            </a:endParaRP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9A7AC9CE-1A96-BF94-3954-5AD68F8A507F}"/>
              </a:ext>
            </a:extLst>
          </p:cNvPr>
          <p:cNvSpPr txBox="1"/>
          <p:nvPr/>
        </p:nvSpPr>
        <p:spPr>
          <a:xfrm>
            <a:off x="1232651" y="6083565"/>
            <a:ext cx="76962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sz="2000" dirty="0"/>
              <a:t>Läs mer om processindikatorer på </a:t>
            </a:r>
            <a:r>
              <a:rPr lang="fi-FI" sz="2000" dirty="0">
                <a:hlinkClick r:id="rId3"/>
              </a:rPr>
              <a:t>Sotkanet</a:t>
            </a:r>
            <a:endParaRPr lang="fi-FI" sz="2000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89364E7-BEC1-1BDB-9A06-070D0DD10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t>9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087416772"/>
      </p:ext>
    </p:extLst>
  </p:cSld>
  <p:clrMapOvr>
    <a:masterClrMapping/>
  </p:clrMapOvr>
</p:sld>
</file>

<file path=ppt/theme/theme1.xml><?xml version="1.0" encoding="utf-8"?>
<a:theme xmlns:a="http://schemas.openxmlformats.org/drawingml/2006/main" name="THL">
  <a:themeElements>
    <a:clrScheme name="THL2023">
      <a:dk1>
        <a:srgbClr val="1E1E1E"/>
      </a:dk1>
      <a:lt1>
        <a:sysClr val="window" lastClr="FFFFFF"/>
      </a:lt1>
      <a:dk2>
        <a:srgbClr val="005A1E"/>
      </a:dk2>
      <a:lt2>
        <a:srgbClr val="FFFAC3"/>
      </a:lt2>
      <a:accent1>
        <a:srgbClr val="7DFF78"/>
      </a:accent1>
      <a:accent2>
        <a:srgbClr val="FFA03C"/>
      </a:accent2>
      <a:accent3>
        <a:srgbClr val="FFEB46"/>
      </a:accent3>
      <a:accent4>
        <a:srgbClr val="AAA096"/>
      </a:accent4>
      <a:accent5>
        <a:srgbClr val="C84696"/>
      </a:accent5>
      <a:accent6>
        <a:srgbClr val="0064FF"/>
      </a:accent6>
      <a:hlink>
        <a:srgbClr val="0563C1"/>
      </a:hlink>
      <a:folHlink>
        <a:srgbClr val="954F72"/>
      </a:folHlink>
    </a:clrScheme>
    <a:fontScheme name="Work Sans">
      <a:majorFont>
        <a:latin typeface="Work Sans Medium"/>
        <a:ea typeface=""/>
        <a:cs typeface=""/>
      </a:majorFont>
      <a:minorFont>
        <a:latin typeface="Work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6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HL_Esityspohja_FI.potx" id="{BC4765E3-6CA0-4E56-9523-99B430DC3511}" vid="{1B22957D-917B-43F4-B9A5-67B3B6C2FA8C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THL_Esityspohja_FI</Template>
  <TotalTime>2165</TotalTime>
  <Words>797</Words>
  <Application>Microsoft Office PowerPoint</Application>
  <PresentationFormat>Laajakuva</PresentationFormat>
  <Paragraphs>114</Paragraphs>
  <Slides>14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14</vt:i4>
      </vt:variant>
    </vt:vector>
  </HeadingPairs>
  <TitlesOfParts>
    <vt:vector size="20" baseType="lpstr">
      <vt:lpstr>Calibri</vt:lpstr>
      <vt:lpstr>Courier New</vt:lpstr>
      <vt:lpstr>Work Sans Light</vt:lpstr>
      <vt:lpstr>Arial</vt:lpstr>
      <vt:lpstr>Work Sans Medium</vt:lpstr>
      <vt:lpstr>THL</vt:lpstr>
      <vt:lpstr>Hyte-koefficienten</vt:lpstr>
      <vt:lpstr>Bakgrund</vt:lpstr>
      <vt:lpstr>Ekonomiska incitament för att främja välbefinnande och hälsa i kommuner och välfärdsområden</vt:lpstr>
      <vt:lpstr>Hyte-koefficienten i kommuners statsandelar </vt:lpstr>
      <vt:lpstr>Kommunernas HYTE-koefficient består av två typer av indikatorer</vt:lpstr>
      <vt:lpstr>Definition av krav för HYTE-koefficient</vt:lpstr>
      <vt:lpstr>Aktivitets baserat avsnitt</vt:lpstr>
      <vt:lpstr>Processindikatorer 1/2</vt:lpstr>
      <vt:lpstr>Processindikatorer 2/2</vt:lpstr>
      <vt:lpstr>Resultatindikatorer – den del som baseras på prestationer pä befolkningsnivå </vt:lpstr>
      <vt:lpstr>Resultatindikatorer - förändra</vt:lpstr>
      <vt:lpstr>Hur kommunens finansiering beräknas?</vt:lpstr>
      <vt:lpstr>Hur många euro fick din kommun baserat på HYTE-koefficienten?</vt:lpstr>
      <vt:lpstr>Tack!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Kuntien hyte-kerroin_yleisesitys 2025</dc:title>
  <dc:creator>THL</dc:creator>
  <cp:lastModifiedBy>Päivi Pelkonen</cp:lastModifiedBy>
  <cp:revision>44</cp:revision>
  <dcterms:created xsi:type="dcterms:W3CDTF">2025-01-15T08:21:26Z</dcterms:created>
  <dcterms:modified xsi:type="dcterms:W3CDTF">2025-04-24T11:38:27Z</dcterms:modified>
</cp:coreProperties>
</file>